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342" r:id="rId7"/>
    <p:sldId id="343" r:id="rId8"/>
    <p:sldId id="350" r:id="rId9"/>
    <p:sldId id="345" r:id="rId10"/>
    <p:sldId id="348" r:id="rId11"/>
    <p:sldId id="347" r:id="rId12"/>
    <p:sldId id="346" r:id="rId13"/>
    <p:sldId id="261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лумбаев Тимур Эсенович" initials="КТЭ" lastIdx="0" clrIdx="0"/>
  <p:cmAuthor id="1" name="Кулумбаев Тимур" initials="КТ" lastIdx="5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4C1"/>
    <a:srgbClr val="0FA0F0"/>
    <a:srgbClr val="1E3C5A"/>
    <a:srgbClr val="FFDD00"/>
    <a:srgbClr val="0078C0"/>
    <a:srgbClr val="285B6E"/>
    <a:srgbClr val="5DD3FF"/>
    <a:srgbClr val="1F4654"/>
    <a:srgbClr val="39819C"/>
    <a:srgbClr val="49A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4" autoAdjust="0"/>
    <p:restoredTop sz="80552" autoAdjust="0"/>
  </p:normalViewPr>
  <p:slideViewPr>
    <p:cSldViewPr>
      <p:cViewPr varScale="1">
        <p:scale>
          <a:sx n="102" d="100"/>
          <a:sy n="102" d="100"/>
        </p:scale>
        <p:origin x="126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025-828E-4637-BFDC-DC7574948F6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D3E6E-FEE1-4B51-9C90-B8B5AD548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41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6F46DF17-E15E-4A26-BDCB-9B0AA918594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17B0FE8C-6F8B-41EE-8EE0-554D8FC0C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56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2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6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</a:t>
            </a:r>
            <a:r>
              <a:rPr lang="ru-RU" sz="11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Назначение системы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 ЦС разработала систему ИУС ТОИР на платформе 1С, которая автоматизирует БП ТОРО. Эта система сейчас находится в ОЭ в более чем 60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газораспределительных организаций, входящих в Группу «Газпром газораспределение». Некоторые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ГРО уже перешли на Промышленную эксплуатацию системы ИУС ТОИР.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  – это функциональное продолжение системы ИУС ТОИР, реализованное в формате мобильного приложения. Мобильное приложение функционирует на базе ОС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Андроид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при необходимости, возможна быстрая адаптация для работы под другими ОС. 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Назначение МТОИР – это автоматизация работы непосредственных исполнителей заказов ТОИР.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пользователи - это мастера бригад, осуществляющих ремонт и осмотр ТО.</a:t>
            </a:r>
          </a:p>
          <a:p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основная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цель - это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автоматизации БП ТОИР в части именно исполнения заказов.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прикладной вопрос - это Разработка инструмента для занесения факта о выполненных работах в систему ИУС ТОИР на месте его возникновения.</a:t>
            </a:r>
          </a:p>
          <a:p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Интеграция МТОИР со смежными системами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Мобильные устройства, на которых установлено мобильное решение ТОИР, физически взаимодействуют только с 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-сервером МТОИР. Это сделано, в том числе, с точки зрения безопасности. Далее 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-сервер МТОИР маршрутизирует запросы в системы ИУС ТОИР и АСПДУ РСГ. Это системы,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разработанные АНТ ЦС, и автоматизируют БП ТОРО и Диспетчерского управления. ИУС ТОИР создана на базе платформы 1С, а АСПДУ РСГ написана на языке </a:t>
            </a:r>
            <a:r>
              <a:rPr lang="en-US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java. 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как мы видим, наше мобильное решение может интегрироваться фактически с любыми системами, которые поддерживают современные протоколы передачи данных. 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Естественно, для МТОИР родительской системой является ИУС </a:t>
            </a:r>
            <a:r>
              <a:rPr lang="ru-RU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ТОиР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Кроме того МТОИР интегрируется с диспетчерской системой АСПДУ РСГ, которая для МТОИР является мастер-системой в части ГИС-данных.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интеграционные потоки отражены на слайде:</a:t>
            </a:r>
          </a:p>
          <a:p>
            <a:pPr lvl="0"/>
            <a:r>
              <a:rPr lang="ru-RU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ИУС ТОИР в МТОИР 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поступают: плановые данные на день по Заказам и объектам ТОИР</a:t>
            </a:r>
          </a:p>
          <a:p>
            <a:pPr lvl="0"/>
            <a:r>
              <a:rPr lang="ru-RU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Обратно из МТОИР в ИУС ТОИР 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передаются: фактические данные для формирования документов выполнения работ и списания ресурсов, зарегистрированные дефекты, а также фотографии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на сервере МТОИР сохраняются---- координаты перемещения бригад, время выполнения работ. </a:t>
            </a:r>
          </a:p>
          <a:p>
            <a:pPr lvl="0"/>
            <a:r>
              <a:rPr lang="ru-RU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АСПДУ РСГ в МТОИР 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поступают: координаты ТО, эксплуатационная документация, данные по телеметрии, карты с отображением газовых сетей, а также оптимальный маршрут передвижения бригады.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 </a:t>
            </a:r>
            <a:r>
              <a:rPr lang="ru-RU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Необязательная часть: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------------------------------------------------------------------------------------------</a:t>
            </a:r>
          </a:p>
          <a:p>
            <a:r>
              <a:rPr lang="ru-RU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 интегрируется со смежными системами по беспроводным каналам связи (</a:t>
            </a:r>
            <a:r>
              <a:rPr lang="en-US" sz="8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сетям и сетям сотовых операторов связи) через интернет. При этом  поддерживаются режимы работы онлайн и офлайн: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режиме онлайн: заказы на работы могут поступать на мобильное устройство в течение дня. И данные по выполненным работам также могут передаваться в ИУС ТОИР сразу по мере их исполнения. 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режиме офлайн: передача данных осуществляется только при наличии сети интернет (например, утром и вечером в офисе). А выполнение работ и фиксация результатов осуществляется без необходимости подключения к сети. Но часть функций при этом будет недоступна, например, получение заказов онлайн, телеметрия и </a:t>
            </a:r>
            <a:r>
              <a:rPr lang="ru-RU" sz="8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тп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-------------------------------------------------------------------------------------------------------------------------------------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8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функционал </a:t>
            </a:r>
            <a:r>
              <a:rPr lang="ru-RU" sz="8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основной функционал МТОИР: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получение заявок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После процедуры авторизации, мобильное приложение делает автоматический запрос в ИУС ТОИР, и все назначенные данному пользователю на день заявки приходят на мобильное устройство.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просмотр атрибутов заявки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У пользователя есть возможность увидеть детали заявки, например, вид работ, дату последних работ, данные паспорта объекта, фотографии и прочую информацию. В том числе есть возможность перейти к </a:t>
            </a:r>
            <a:r>
              <a:rPr lang="ru-RU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техкарте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8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техкарта</a:t>
            </a: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заявке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Тех карта отражает четкий пошаговый алгоритм работ по заявке. Для выполнения работ по заявке нужно отработать все операции.  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 факта по операции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Если зайти в отдельную операцию, то  можно увидеть плановые-нормативные данные по ресурсам (материалам, трудовым ресурсам, машинам и оборудованию), которые необходимы для выполнения данной операции. Также здесь вводится факт. Для удобства,  изначально в поле факт подставляется значение из нормативов, при необходимости их можно скорректировать. Также можно ввести комментарий по операции, например, в случае отклонения факта от плана в использованных ресурсах.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8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фотофиксация</a:t>
            </a: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результата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После выполнения всех операций, пользователь должен сделать, как минимум, одну фотографию выполненных работ. Иначе система не даст закрыть заявку.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МТОИР реализована галерея с несколькими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разделами (фото объекта, результата работ по заявки, фото по дефектам), есть возможность быстро копировать фотографии между разделами.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</a:t>
            </a:r>
            <a:r>
              <a:rPr lang="ru-RU" sz="8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дефектов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Реализован функционал по регистрации дефектов. При обнаружении дефекта, необходимо сделать текстовое описание и фотографию. Далее эта информация передается в систему ИУС ТОИР, где она фиксируется как новый объект: «сообщение ТОИР». Далее, после анализа ответственным специалистом, на основе этого «сообщения ТОИР» может быть создан новый «заказ ТОИР».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отображение на карте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Реализована возможность отображения на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карте: тех. объектов и маршрутов.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2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Дополнительный функционал </a:t>
            </a:r>
            <a:r>
              <a:rPr lang="ru-R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 рассмотрим дополнительный функционал МТОИР, помогающий в выполнении плановых заявок: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фиксация координат 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Если у технического объекта не указаны координаты, то система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даст завершить заявку. Для задания координат объекту (или для правки неправильных координат), нужно зайти на экран «Координаты объекта» и указать корректное местоположение объекта. Для этого достаточно нажать на нужную точку на экране, который центрируется на текущем местоположении.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массовая работа с операциями тех карты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Разработан функционал, позволяющий присваивать статусы нескольким операциям одновременно. Также доступна возможность быстрой работы с заявкой, т.е. достаточно нажать кнопку «завершить работу», при этом все незаполненные фактические значения в операциях будут заполнены нормативными значениями.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</a:t>
            </a: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маршрута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Возможность построения маршрутов как автоматически, так и вручную. Изначально система автоматически оптимально выстраивает маршрут. При необходимости, можно поменять порядок маршрута. Для этого достаточно перетащить строку  с нужным адресом на требуемую позицию. После этого система пересчитает маршрут с учетом расставленных приоритетов.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газовые сети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)Есть функционал по отображению на карте газовых сетей.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телеметрия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Разработан функционал по запросу из АСПДУ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РСГданных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телеметрии. Данные в онлайн режиме считываются с датчиков и передаются на мобильное устройство в течение нескольких секунд.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эксплуатационная</a:t>
            </a: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Реализована возможность отображения эксплуатационной документации (паспорт объекта, технологическая схема, маршрутная карта). Можно открывать файлы различных форматов (картинки,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пдф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схемы).</a:t>
            </a:r>
          </a:p>
          <a:p>
            <a:pPr marL="0" indent="0" algn="just" defTabSz="915589"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сервисные</a:t>
            </a: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функции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dirty="0" smtClean="0">
                <a:solidFill>
                  <a:srgbClr val="1E3C5A"/>
                </a:solidFill>
              </a:rPr>
              <a:t>:</a:t>
            </a:r>
          </a:p>
          <a:p>
            <a:pPr marL="686097" marR="0" lvl="1" indent="-228897" algn="just" defTabSz="915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srgbClr val="1E3C5A"/>
                </a:solidFill>
              </a:rPr>
              <a:t>Удаленное управление приложением, позволяет для каждого</a:t>
            </a:r>
            <a:r>
              <a:rPr lang="ru-RU" baseline="0" dirty="0" smtClean="0">
                <a:solidFill>
                  <a:srgbClr val="1E3C5A"/>
                </a:solidFill>
              </a:rPr>
              <a:t> устройства</a:t>
            </a:r>
            <a:r>
              <a:rPr lang="en-US" baseline="0" dirty="0" smtClean="0">
                <a:solidFill>
                  <a:srgbClr val="1E3C5A"/>
                </a:solidFill>
              </a:rPr>
              <a:t>/</a:t>
            </a:r>
            <a:r>
              <a:rPr lang="ru-RU" baseline="0" dirty="0" smtClean="0">
                <a:solidFill>
                  <a:srgbClr val="1E3C5A"/>
                </a:solidFill>
              </a:rPr>
              <a:t>пользователя осуществлять:</a:t>
            </a:r>
            <a:endParaRPr lang="ru-RU" dirty="0" smtClean="0">
              <a:solidFill>
                <a:srgbClr val="1E3C5A"/>
              </a:solidFill>
            </a:endParaRPr>
          </a:p>
          <a:p>
            <a:pPr marL="1143297" marR="0" lvl="2" indent="-228897" algn="just" defTabSz="915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srgbClr val="1E3C5A"/>
                </a:solidFill>
              </a:rPr>
              <a:t>установку индивидуальных параметров качества фотографии, </a:t>
            </a:r>
          </a:p>
          <a:p>
            <a:pPr marL="1143297" marR="0" lvl="2" indent="-228897" algn="just" defTabSz="915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srgbClr val="1E3C5A"/>
                </a:solidFill>
              </a:rPr>
              <a:t>установку полномочий (доступ к различным </a:t>
            </a:r>
            <a:r>
              <a:rPr lang="en-US" dirty="0" smtClean="0">
                <a:solidFill>
                  <a:srgbClr val="1E3C5A"/>
                </a:solidFill>
              </a:rPr>
              <a:t>API</a:t>
            </a:r>
            <a:r>
              <a:rPr lang="en-US" baseline="0" dirty="0" smtClean="0">
                <a:solidFill>
                  <a:srgbClr val="1E3C5A"/>
                </a:solidFill>
              </a:rPr>
              <a:t> </a:t>
            </a:r>
            <a:r>
              <a:rPr lang="ru-RU" baseline="0" dirty="0" smtClean="0">
                <a:solidFill>
                  <a:srgbClr val="1E3C5A"/>
                </a:solidFill>
              </a:rPr>
              <a:t>и </a:t>
            </a:r>
            <a:r>
              <a:rPr lang="ru-RU" baseline="0" dirty="0" err="1" smtClean="0">
                <a:solidFill>
                  <a:srgbClr val="1E3C5A"/>
                </a:solidFill>
              </a:rPr>
              <a:t>тп</a:t>
            </a:r>
            <a:r>
              <a:rPr lang="ru-RU" baseline="0" dirty="0" smtClean="0">
                <a:solidFill>
                  <a:srgbClr val="1E3C5A"/>
                </a:solidFill>
              </a:rPr>
              <a:t>)</a:t>
            </a:r>
            <a:r>
              <a:rPr lang="ru-RU" dirty="0" smtClean="0">
                <a:solidFill>
                  <a:srgbClr val="1E3C5A"/>
                </a:solidFill>
              </a:rPr>
              <a:t>, </a:t>
            </a:r>
          </a:p>
          <a:p>
            <a:pPr marL="1143297" marR="0" lvl="2" indent="-228897" algn="just" defTabSz="915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srgbClr val="1E3C5A"/>
                </a:solidFill>
              </a:rPr>
              <a:t>задание координат для центрирования карты, </a:t>
            </a:r>
          </a:p>
          <a:p>
            <a:pPr marL="1143297" marR="0" lvl="2" indent="-228897" algn="just" defTabSz="915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srgbClr val="1E3C5A"/>
                </a:solidFill>
              </a:rPr>
              <a:t>включение расширенного режима </a:t>
            </a:r>
            <a:r>
              <a:rPr lang="ru-RU" dirty="0" err="1" smtClean="0">
                <a:solidFill>
                  <a:srgbClr val="1E3C5A"/>
                </a:solidFill>
              </a:rPr>
              <a:t>логирования</a:t>
            </a:r>
            <a:endParaRPr lang="ru-RU" dirty="0" smtClean="0">
              <a:solidFill>
                <a:srgbClr val="1E3C5A"/>
              </a:solidFill>
            </a:endParaRPr>
          </a:p>
          <a:p>
            <a:pPr marL="1143297" marR="0" lvl="2" indent="-228897" algn="just" defTabSz="915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srgbClr val="1E3C5A"/>
                </a:solidFill>
              </a:rPr>
              <a:t>регулировку величин</a:t>
            </a:r>
            <a:r>
              <a:rPr lang="ru-RU" baseline="0" dirty="0" smtClean="0">
                <a:solidFill>
                  <a:srgbClr val="1E3C5A"/>
                </a:solidFill>
              </a:rPr>
              <a:t> таймаутов,</a:t>
            </a:r>
            <a:endParaRPr lang="ru-RU" dirty="0" smtClean="0">
              <a:solidFill>
                <a:srgbClr val="1E3C5A"/>
              </a:solidFill>
            </a:endParaRPr>
          </a:p>
          <a:p>
            <a:pPr marL="1143297" marR="0" lvl="2" indent="-228897" algn="just" defTabSz="915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srgbClr val="1E3C5A"/>
                </a:solidFill>
              </a:rPr>
              <a:t>Установку параметров </a:t>
            </a:r>
            <a:r>
              <a:rPr lang="ru-RU" dirty="0" err="1" smtClean="0">
                <a:solidFill>
                  <a:srgbClr val="1E3C5A"/>
                </a:solidFill>
              </a:rPr>
              <a:t>логирования</a:t>
            </a:r>
            <a:r>
              <a:rPr lang="ru-RU" dirty="0" smtClean="0">
                <a:solidFill>
                  <a:srgbClr val="1E3C5A"/>
                </a:solidFill>
              </a:rPr>
              <a:t> для ПОИБ  и </a:t>
            </a:r>
            <a:r>
              <a:rPr lang="ru-RU" dirty="0" err="1" smtClean="0">
                <a:solidFill>
                  <a:srgbClr val="1E3C5A"/>
                </a:solidFill>
              </a:rPr>
              <a:t>тп</a:t>
            </a:r>
            <a:endParaRPr lang="ru-RU" dirty="0" smtClean="0">
              <a:solidFill>
                <a:srgbClr val="1E3C5A"/>
              </a:solidFill>
            </a:endParaRPr>
          </a:p>
          <a:p>
            <a:pPr marL="686097" lvl="1" indent="-228897" algn="just" defTabSz="915589">
              <a:buFontTx/>
              <a:buAutoNum type="arabicPeriod"/>
              <a:defRPr/>
            </a:pPr>
            <a:r>
              <a:rPr lang="ru-RU" dirty="0" smtClean="0">
                <a:solidFill>
                  <a:srgbClr val="1E3C5A"/>
                </a:solidFill>
              </a:rPr>
              <a:t>Возможность отправки сообщений об ошибках. При этом на сервер дополнительно можно  отправить собранные </a:t>
            </a:r>
            <a:r>
              <a:rPr lang="ru-RU" dirty="0" err="1" smtClean="0">
                <a:solidFill>
                  <a:srgbClr val="1E3C5A"/>
                </a:solidFill>
              </a:rPr>
              <a:t>логи</a:t>
            </a:r>
            <a:r>
              <a:rPr lang="ru-RU" dirty="0" smtClean="0">
                <a:solidFill>
                  <a:srgbClr val="1E3C5A"/>
                </a:solidFill>
              </a:rPr>
              <a:t> (внутренние технические сообщения) с ошибками. Разработчики получат письмо по электронной почте и могут с помощью логов более оперативно разобраться в причине ошибки.</a:t>
            </a:r>
          </a:p>
          <a:p>
            <a:pPr marL="686097" lvl="1" indent="-228897" algn="just" defTabSz="915589">
              <a:buFontTx/>
              <a:buAutoNum type="arabicPeriod"/>
              <a:defRPr/>
            </a:pPr>
            <a:r>
              <a:rPr lang="ru-RU" dirty="0" smtClean="0">
                <a:solidFill>
                  <a:srgbClr val="1E3C5A"/>
                </a:solidFill>
              </a:rPr>
              <a:t>Доступно удаленное обновление приложения. Т.е. обновлять приложение будет пользователь, нажатием одной кнопки. Нужно отметить, что у нас специфическое отраслевое приложение, поэтому нет возможности обновляться через </a:t>
            </a:r>
            <a:r>
              <a:rPr lang="ru-RU" dirty="0" err="1" smtClean="0">
                <a:solidFill>
                  <a:srgbClr val="1E3C5A"/>
                </a:solidFill>
              </a:rPr>
              <a:t>гуглплэй</a:t>
            </a:r>
            <a:r>
              <a:rPr lang="ru-RU" dirty="0" smtClean="0">
                <a:solidFill>
                  <a:srgbClr val="1E3C5A"/>
                </a:solidFill>
              </a:rPr>
              <a:t>. Вообще приложение может работать на устройствах без учетной записи </a:t>
            </a:r>
            <a:r>
              <a:rPr lang="ru-RU" dirty="0" err="1" smtClean="0">
                <a:solidFill>
                  <a:srgbClr val="1E3C5A"/>
                </a:solidFill>
              </a:rPr>
              <a:t>гугл</a:t>
            </a:r>
            <a:r>
              <a:rPr lang="ru-RU" dirty="0" smtClean="0">
                <a:solidFill>
                  <a:srgbClr val="1E3C5A"/>
                </a:solidFill>
              </a:rPr>
              <a:t>.</a:t>
            </a:r>
          </a:p>
          <a:p>
            <a:pPr marL="686692" lvl="1" indent="-228897" algn="just">
              <a:buAutoNum type="arabicPeriod"/>
            </a:pPr>
            <a:r>
              <a:rPr lang="ru-RU" dirty="0" smtClean="0">
                <a:solidFill>
                  <a:srgbClr val="1E3C5A"/>
                </a:solidFill>
              </a:rPr>
              <a:t>Возможность посмотреть операционную инструкцию к приложению: по нажатию на соответствующую кнопку загружается актуальная версия документа с сервера.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</a:t>
            </a:r>
            <a:r>
              <a:rPr lang="ru-RU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обходчиков.</a:t>
            </a:r>
          </a:p>
          <a:p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Выше мы рассмотрели работу МТОИР для ремонтных бригад, но отметим, что аналогично МТОИР поддерживает режим работы для обходчиков. </a:t>
            </a:r>
          </a:p>
          <a:p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есть некоторые нюансы, например, нужно назначать пользователям Заказ типа Маршрут, т.е. заказ, в который включены все объектов из маршрута обходчика.</a:t>
            </a:r>
          </a:p>
          <a:p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доступны все те же функции, что и для ремонтных бригад: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Просмотр  дополнительной информации по объектам (документы, фотографии, координаты, телеметрия и </a:t>
            </a:r>
            <a:r>
              <a:rPr lang="ru-RU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тп</a:t>
            </a:r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Отображение на карте объектов, маршрута, газовых сетей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дефектов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использованных ресурсов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тп</a:t>
            </a:r>
            <a:endParaRPr lang="ru-RU" sz="1200" b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36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МПБ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приложение (сайт),  предназначенное для оперативного отслеживания передвижения ремонтных бригад на карте с возможностью фильтрации данных по времени и агрегирования данных по точности локации. Также программа позволяет отслеживать статусы исполнения заказов на ремонт и обслуживание технических объектов и отображать местоположение технических объектов на карте.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возможности МПБ: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-Отображение на карте: маршрута передвижения бригад, текущего местоположение бригад, расположения технических объектов, газовых сетей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-Отображение детальной информации по объекту, в том числе время и статус выполнения работ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-Фильтрация данных по времени, пользователю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-Агрегация точек локации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эффекты от использования МПБ: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-Повышение контроля ремонтных бригад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-Повышение производительности труда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-Повышение исполнительской дисциплины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65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 и эффекты </a:t>
            </a:r>
            <a:r>
              <a:rPr lang="ru-RU" sz="9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возможности системы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МТОиР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мы рассмотрели ранее, обобщены на этом слайде. Они приводят к следующим эффектам: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исполнительской дисциплины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Этот эффект достигается за счет обязательной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фотофиксации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результата работ, а также за счет фиксации координат перемещения и времени выполнения. Т.е. руководитель всегда может увидеть, где находится бригада в режиме онлайн, а также в конце дня проанализировать весь маршрут перемещения.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производительности труда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Достигается за счет: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 следования по оптимальному маршруту, 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 работы в режиме онлайн,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за счет повышения технической осведомленности бригад, которые проводят работы четко в соответствии с технологической картой и наличии эксплуатационной документации.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качества результатов работ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Достигается также за счет повышения технической осведомленности бригад и обязательной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фотофиксации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результатов работ.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затрат и сроков на оформление работ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Достигается за счет минимизации бумажной работы. При этом часть эксплуатационных журналов переводится в электронный вид, и вся информация вводится однократно в системах ИУС ТОИР и в МТОИР и попадает в соответствующие эксплуатационные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журналы. 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E8C-6F8B-41EE-8EE0-554D8FC0C2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1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439816" y="1412776"/>
            <a:ext cx="7344816" cy="2736304"/>
          </a:xfrm>
          <a:noFill/>
        </p:spPr>
        <p:txBody>
          <a:bodyPr lIns="0" anchor="t"/>
          <a:lstStyle>
            <a:lvl1pPr marL="0" indent="0" algn="r" defTabSz="866797">
              <a:lnSpc>
                <a:spcPct val="150000"/>
              </a:lnSpc>
              <a:defRPr sz="3600" b="0" cap="none" baseline="0">
                <a:solidFill>
                  <a:srgbClr val="3194C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654142" y="6093296"/>
            <a:ext cx="2130490" cy="504058"/>
          </a:xfrm>
        </p:spPr>
        <p:txBody>
          <a:bodyPr lIns="0" anchor="ctr">
            <a:noAutofit/>
          </a:bodyPr>
          <a:lstStyle>
            <a:lvl1pPr marL="179393" indent="-179393" algn="r">
              <a:tabLst/>
              <a:defRPr sz="1600" b="0" baseline="0">
                <a:solidFill>
                  <a:srgbClr val="1E3C5A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Санкт-Петербург, 2018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439816" y="4221088"/>
            <a:ext cx="7344816" cy="1201514"/>
          </a:xfrm>
          <a:noFill/>
          <a:ln>
            <a:noFill/>
          </a:ln>
        </p:spPr>
        <p:txBody>
          <a:bodyPr lIns="0" rIns="0" anchor="t">
            <a:normAutofit/>
          </a:bodyPr>
          <a:lstStyle>
            <a:lvl1pPr marL="0" indent="0" algn="r">
              <a:buNone/>
              <a:defRPr sz="2200" b="0" baseline="0">
                <a:solidFill>
                  <a:srgbClr val="1E3C5A"/>
                </a:solidFill>
                <a:latin typeface="Calibri Light" panose="020F0302020204030204" pitchFamily="34" charset="0"/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6632" y="231950"/>
            <a:ext cx="1548000" cy="1008476"/>
          </a:xfrm>
          <a:prstGeom prst="rect">
            <a:avLst/>
          </a:prstGeom>
        </p:spPr>
      </p:pic>
      <p:pic>
        <p:nvPicPr>
          <p:cNvPr id="1028" name="Picture 4" descr="C:\Users\kulumbaevte\OneDrive\06 Brand\04 Templates\templa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4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35359" y="1268760"/>
            <a:ext cx="11521281" cy="5040560"/>
          </a:xfrm>
        </p:spPr>
        <p:txBody>
          <a:bodyPr lIns="0" rIns="0" anchor="t"/>
          <a:lstStyle>
            <a:lvl1pPr marL="637216" indent="-457212">
              <a:lnSpc>
                <a:spcPct val="150000"/>
              </a:lnSpc>
              <a:buClr>
                <a:srgbClr val="0FA0F0"/>
              </a:buClr>
              <a:buFont typeface="+mj-lt"/>
              <a:buAutoNum type="arabicPeriod"/>
              <a:defRPr sz="2000" b="0"/>
            </a:lvl1pPr>
            <a:lvl2pPr marL="800120" indent="-342908">
              <a:lnSpc>
                <a:spcPct val="150000"/>
              </a:lnSpc>
              <a:buClr>
                <a:srgbClr val="0FA0F0"/>
              </a:buClr>
              <a:buFont typeface="Wingdings" panose="05000000000000000000" pitchFamily="2" charset="2"/>
              <a:buChar char="§"/>
              <a:defRPr sz="2000"/>
            </a:lvl2pPr>
            <a:lvl3pPr marL="1200180" indent="-285757">
              <a:lnSpc>
                <a:spcPct val="150000"/>
              </a:lnSpc>
              <a:buClr>
                <a:srgbClr val="285B6E"/>
              </a:buClr>
              <a:buFont typeface="Wingdings 3" panose="05040102010807070707" pitchFamily="18" charset="2"/>
              <a:buChar char=""/>
              <a:defRPr/>
            </a:lvl3pPr>
            <a:lvl4pPr marL="1600240" indent="-228606">
              <a:lnSpc>
                <a:spcPct val="150000"/>
              </a:lnSpc>
              <a:buClr>
                <a:srgbClr val="285B6E"/>
              </a:buClr>
              <a:buFont typeface="Wingdings 3" panose="05040102010807070707" pitchFamily="18" charset="2"/>
              <a:buChar char=""/>
              <a:defRPr/>
            </a:lvl4pPr>
            <a:lvl5pPr marL="2057452" indent="-228606">
              <a:lnSpc>
                <a:spcPct val="150000"/>
              </a:lnSpc>
              <a:buClr>
                <a:srgbClr val="285B6E"/>
              </a:buClr>
              <a:buFont typeface="Wingdings 3" panose="05040102010807070707" pitchFamily="18" charset="2"/>
              <a:buChar char="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Детализация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5359" y="6566508"/>
            <a:ext cx="2016225" cy="153888"/>
          </a:xfrm>
          <a:prstGeom prst="rect">
            <a:avLst/>
          </a:prstGeom>
          <a:noFill/>
        </p:spPr>
        <p:txBody>
          <a:bodyPr wrap="square" lIns="90000" tIns="0" rIns="0" bIns="0" rtlCol="0">
            <a:spAutoFit/>
          </a:bodyPr>
          <a:lstStyle/>
          <a:p>
            <a:r>
              <a:rPr lang="ru-RU" sz="1000" b="0" cap="all" baseline="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АНТ цифровые сервисы</a:t>
            </a:r>
            <a:endParaRPr lang="ru-RU" sz="1000" b="0" cap="all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521280" cy="792088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rgbClr val="0FA0F0"/>
                </a:solidFill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280576" y="6497706"/>
            <a:ext cx="576064" cy="291491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000" b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FA7B2C08-BE50-40E2-9F79-CF21EA104B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4081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792088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rgbClr val="0FA0F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280576" y="6497706"/>
            <a:ext cx="576064" cy="291491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000" b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FA7B2C08-BE50-40E2-9F79-CF21EA104B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35359" y="6566508"/>
            <a:ext cx="2016225" cy="153888"/>
          </a:xfrm>
          <a:prstGeom prst="rect">
            <a:avLst/>
          </a:prstGeom>
          <a:noFill/>
        </p:spPr>
        <p:txBody>
          <a:bodyPr wrap="square" lIns="90000" tIns="0" rIns="0" bIns="0" rtlCol="0">
            <a:spAutoFit/>
          </a:bodyPr>
          <a:lstStyle/>
          <a:p>
            <a:r>
              <a:rPr lang="ru-RU" sz="1000" b="0" cap="all" baseline="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АНТ цифровые сервисы</a:t>
            </a:r>
            <a:endParaRPr lang="ru-RU" sz="1000" b="0" cap="all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8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(Мс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lumbaevte\OneDrive\06 Brand\04 Templates\icons\basic-set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2862783"/>
            <a:ext cx="578438" cy="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1247461" y="3667090"/>
            <a:ext cx="8736971" cy="5539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+7</a:t>
            </a:r>
            <a:r>
              <a:rPr lang="en-US" sz="2000" baseline="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 </a:t>
            </a: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(495) 664 81 81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247461" y="4459178"/>
            <a:ext cx="787253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117393, г. Москва, ул. Новаторов, д. 7А, </a:t>
            </a:r>
            <a:r>
              <a:rPr lang="ru-RU" sz="2000" dirty="0" err="1" smtClean="0">
                <a:solidFill>
                  <a:srgbClr val="1E3C5A"/>
                </a:solidFill>
                <a:latin typeface="Calibri Light" panose="020F0302020204030204" pitchFamily="34" charset="0"/>
              </a:rPr>
              <a:t>кор</a:t>
            </a: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.</a:t>
            </a:r>
            <a:r>
              <a:rPr lang="en-US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 </a:t>
            </a: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7461" y="2898855"/>
            <a:ext cx="1828770" cy="5062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u="none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info@dgtserv.ru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47461" y="5275119"/>
            <a:ext cx="1792157" cy="5062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u="none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www.dgtserv.ru</a:t>
            </a:r>
            <a:endParaRPr lang="ru-RU" sz="2000" u="none" dirty="0">
              <a:solidFill>
                <a:srgbClr val="1E3C5A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672" y="231950"/>
            <a:ext cx="1548000" cy="1008476"/>
          </a:xfrm>
          <a:prstGeom prst="rect">
            <a:avLst/>
          </a:prstGeom>
        </p:spPr>
      </p:pic>
      <p:pic>
        <p:nvPicPr>
          <p:cNvPr id="17" name="Picture 4" descr="C:\Users\kulumbaevte\OneDrive\06 Brand\04 Templates\templa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 userDrawn="1"/>
        </p:nvSpPr>
        <p:spPr>
          <a:xfrm>
            <a:off x="496333" y="1642971"/>
            <a:ext cx="8761509" cy="80021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/>
            <a:r>
              <a:rPr lang="ru-RU" sz="4600" b="0" dirty="0" smtClean="0">
                <a:solidFill>
                  <a:srgbClr val="0FA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внимание!</a:t>
            </a:r>
            <a:endParaRPr lang="ru-RU" sz="4600" b="0" dirty="0">
              <a:solidFill>
                <a:srgbClr val="0FA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1" name="Picture 3" descr="C:\Users\kulumbaevte\OneDrive\06 Brand\04 Templates\icons\basic-set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4506746"/>
            <a:ext cx="578438" cy="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ulumbaevte\OneDrive\06 Brand\04 Templates\icons\basic-set-03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3689411"/>
            <a:ext cx="578438" cy="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ulumbaevte\OneDrive\06 Brand\04 Templates\icons\basic-set-04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5302329"/>
            <a:ext cx="578438" cy="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9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лючительный (СП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496333" y="1642971"/>
            <a:ext cx="8761509" cy="80021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/>
            <a:r>
              <a:rPr lang="ru-RU" sz="4600" b="0" dirty="0" smtClean="0">
                <a:solidFill>
                  <a:srgbClr val="0FA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внимание!</a:t>
            </a:r>
            <a:endParaRPr lang="ru-RU" sz="4600" b="0" dirty="0">
              <a:solidFill>
                <a:srgbClr val="0FA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47461" y="3690943"/>
            <a:ext cx="8736971" cy="50629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+7</a:t>
            </a:r>
            <a:r>
              <a:rPr lang="en-US" sz="2000" baseline="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 </a:t>
            </a: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(812) 612 05 46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247461" y="4228346"/>
            <a:ext cx="7872536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194044, г. Санкт-Петербург,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Большой </a:t>
            </a:r>
            <a:r>
              <a:rPr lang="ru-RU" sz="2000" dirty="0" err="1" smtClean="0">
                <a:solidFill>
                  <a:srgbClr val="1E3C5A"/>
                </a:solidFill>
                <a:latin typeface="Calibri Light" panose="020F0302020204030204" pitchFamily="34" charset="0"/>
              </a:rPr>
              <a:t>Сампсониевский</a:t>
            </a: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 пр., д. 28 </a:t>
            </a:r>
            <a:r>
              <a:rPr lang="ru-RU" sz="2000" dirty="0" err="1" smtClean="0">
                <a:solidFill>
                  <a:srgbClr val="1E3C5A"/>
                </a:solidFill>
                <a:latin typeface="Calibri Light" panose="020F0302020204030204" pitchFamily="34" charset="0"/>
              </a:rPr>
              <a:t>кор</a:t>
            </a:r>
            <a:r>
              <a:rPr lang="ru-RU" sz="2000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. 2 лит. Д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7461" y="2898855"/>
            <a:ext cx="1828770" cy="5062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u="none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info@dgtserv.ru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47461" y="5275119"/>
            <a:ext cx="1792157" cy="5062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u="none" dirty="0" smtClean="0">
                <a:solidFill>
                  <a:srgbClr val="1E3C5A"/>
                </a:solidFill>
                <a:latin typeface="Calibri Light" panose="020F0302020204030204" pitchFamily="34" charset="0"/>
              </a:rPr>
              <a:t>www.dgtserv.ru</a:t>
            </a:r>
            <a:endParaRPr lang="ru-RU" sz="2000" u="none" dirty="0">
              <a:solidFill>
                <a:srgbClr val="1E3C5A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672" y="231950"/>
            <a:ext cx="1548000" cy="1008476"/>
          </a:xfrm>
          <a:prstGeom prst="rect">
            <a:avLst/>
          </a:prstGeom>
        </p:spPr>
      </p:pic>
      <p:pic>
        <p:nvPicPr>
          <p:cNvPr id="17" name="Picture 4" descr="C:\Users\kulumbaevte\OneDrive\06 Brand\04 Templates\templa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kulumbaevte\OneDrive\06 Brand\04 Templates\icons\basic-set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2862783"/>
            <a:ext cx="578438" cy="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kulumbaevte\OneDrive\06 Brand\04 Templates\icons\basic-set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4506746"/>
            <a:ext cx="578438" cy="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kulumbaevte\OneDrive\06 Brand\04 Templates\icons\basic-set-03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3689411"/>
            <a:ext cx="578438" cy="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kulumbaevte\OneDrive\06 Brand\04 Templates\icons\basic-set-04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5302329"/>
            <a:ext cx="578438" cy="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7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792088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Заголовки и наименования</a:t>
            </a:r>
          </a:p>
          <a:p>
            <a:pPr lvl="1"/>
            <a:r>
              <a:rPr lang="ru-RU" dirty="0" smtClean="0"/>
              <a:t>	Обычный текст</a:t>
            </a:r>
          </a:p>
          <a:p>
            <a:pPr lvl="2"/>
            <a:r>
              <a:rPr lang="en-US" dirty="0" smtClean="0"/>
              <a:t>	</a:t>
            </a:r>
            <a:r>
              <a:rPr lang="ru-RU" dirty="0" smtClean="0"/>
              <a:t>Вспомогательный текст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2467576" y="-1736"/>
            <a:ext cx="720000" cy="720080"/>
          </a:xfrm>
          <a:prstGeom prst="rect">
            <a:avLst/>
          </a:prstGeom>
          <a:solidFill>
            <a:srgbClr val="1E3C5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endParaRPr lang="en-US" sz="105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60</a:t>
            </a:r>
            <a:endParaRPr lang="en-US" sz="105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90</a:t>
            </a:r>
            <a:endParaRPr lang="ru-RU" sz="105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467576" y="718344"/>
            <a:ext cx="720000" cy="720080"/>
          </a:xfrm>
          <a:prstGeom prst="rect">
            <a:avLst/>
          </a:prstGeom>
          <a:solidFill>
            <a:srgbClr val="0FA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160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240</a:t>
            </a:r>
            <a:endParaRPr lang="ru-RU" sz="105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4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80005" algn="l" defTabSz="914423" rtl="0" eaLnBrk="1" latinLnBrk="0" hangingPunct="1">
        <a:spcBef>
          <a:spcPct val="0"/>
        </a:spcBef>
        <a:buNone/>
        <a:defRPr sz="2800" b="0" kern="1200" baseline="0">
          <a:solidFill>
            <a:srgbClr val="3194C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180005" indent="0" algn="l" defTabSz="914423" rtl="0" eaLnBrk="1" latinLnBrk="0" hangingPunct="1">
        <a:spcBef>
          <a:spcPct val="20000"/>
        </a:spcBef>
        <a:buFontTx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indent="0" algn="l" defTabSz="914423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indent="0" algn="l" defTabSz="914423" rtl="0" eaLnBrk="1" latinLnBrk="0" hangingPunct="1">
        <a:spcBef>
          <a:spcPct val="20000"/>
        </a:spcBef>
        <a:buFont typeface="Courier New" panose="02070309020205020404" pitchFamily="49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4439816" y="2342198"/>
            <a:ext cx="7344816" cy="1014794"/>
          </a:xfrm>
        </p:spPr>
        <p:txBody>
          <a:bodyPr/>
          <a:lstStyle/>
          <a:p>
            <a:r>
              <a:rPr lang="ru-RU" dirty="0"/>
              <a:t>Мобильное решение </a:t>
            </a:r>
            <a:r>
              <a:rPr lang="ru-RU" dirty="0" err="1"/>
              <a:t>ТОиР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 smtClean="0"/>
              <a:t>Санкт-Петербург,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/>
              <a:t>МТОиР</a:t>
            </a:r>
            <a:r>
              <a:rPr lang="ru-RU" dirty="0"/>
              <a:t>. Назначение </a:t>
            </a:r>
            <a:r>
              <a:rPr lang="ru-RU" dirty="0" smtClean="0"/>
              <a:t>системы</a:t>
            </a:r>
          </a:p>
          <a:p>
            <a:r>
              <a:rPr lang="ru-RU" dirty="0" smtClean="0"/>
              <a:t>МТОИР. Интеграция </a:t>
            </a:r>
            <a:r>
              <a:rPr lang="ru-RU" dirty="0"/>
              <a:t>со смежными </a:t>
            </a:r>
            <a:r>
              <a:rPr lang="ru-RU" dirty="0" smtClean="0"/>
              <a:t>системами</a:t>
            </a:r>
          </a:p>
          <a:p>
            <a:r>
              <a:rPr lang="ru-RU" dirty="0" err="1" smtClean="0"/>
              <a:t>МТОиР</a:t>
            </a:r>
            <a:r>
              <a:rPr lang="ru-RU" dirty="0" smtClean="0"/>
              <a:t>. Основной функционал </a:t>
            </a:r>
          </a:p>
          <a:p>
            <a:r>
              <a:rPr lang="ru-RU" dirty="0" err="1" smtClean="0"/>
              <a:t>МТОиР</a:t>
            </a:r>
            <a:r>
              <a:rPr lang="ru-RU" dirty="0" smtClean="0"/>
              <a:t>. Дополнительный </a:t>
            </a:r>
            <a:r>
              <a:rPr lang="ru-RU" dirty="0"/>
              <a:t>функционал</a:t>
            </a:r>
            <a:endParaRPr lang="ru-RU" dirty="0" smtClean="0"/>
          </a:p>
          <a:p>
            <a:r>
              <a:rPr lang="ru-RU" dirty="0" err="1"/>
              <a:t>МТОиР</a:t>
            </a:r>
            <a:r>
              <a:rPr lang="ru-RU" dirty="0"/>
              <a:t>. Режим работы для </a:t>
            </a:r>
            <a:r>
              <a:rPr lang="ru-RU" dirty="0" smtClean="0"/>
              <a:t>обходчиков</a:t>
            </a:r>
          </a:p>
          <a:p>
            <a:r>
              <a:rPr lang="ru-RU" dirty="0" smtClean="0"/>
              <a:t>МПБ</a:t>
            </a:r>
            <a:r>
              <a:rPr lang="ru-RU" dirty="0"/>
              <a:t>. </a:t>
            </a:r>
            <a:r>
              <a:rPr lang="en-US" dirty="0"/>
              <a:t>Web</a:t>
            </a:r>
            <a:r>
              <a:rPr lang="ru-RU" dirty="0"/>
              <a:t>-приложение для мониторинга перемещения бригад</a:t>
            </a:r>
            <a:endParaRPr lang="ru-RU" dirty="0" smtClean="0"/>
          </a:p>
          <a:p>
            <a:r>
              <a:rPr lang="ru-RU" dirty="0"/>
              <a:t>Возможности и эффекты </a:t>
            </a:r>
            <a:r>
              <a:rPr lang="ru-RU" dirty="0" err="1" smtClean="0"/>
              <a:t>МТОиР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280576" y="6566508"/>
            <a:ext cx="576064" cy="291491"/>
          </a:xfrm>
          <a:prstGeom prst="rect">
            <a:avLst/>
          </a:prstGeom>
        </p:spPr>
        <p:txBody>
          <a:bodyPr/>
          <a:lstStyle/>
          <a:p>
            <a:fld id="{FA7B2C08-BE50-40E2-9F79-CF21EA104BB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4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МТОиР</a:t>
            </a:r>
            <a:r>
              <a:rPr lang="ru-RU" dirty="0"/>
              <a:t>. Назначение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B2C08-BE50-40E2-9F79-CF21EA104BB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72" y="1269000"/>
            <a:ext cx="269814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79376" y="1761859"/>
            <a:ext cx="8523296" cy="3334282"/>
            <a:chOff x="479376" y="1553288"/>
            <a:chExt cx="8136904" cy="333428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79376" y="1553288"/>
              <a:ext cx="1050160" cy="1030026"/>
              <a:chOff x="791230" y="1268760"/>
              <a:chExt cx="1336676" cy="1311050"/>
            </a:xfrm>
          </p:grpSpPr>
          <p:sp>
            <p:nvSpPr>
              <p:cNvPr id="19" name="Шестиугольник 18"/>
              <p:cNvSpPr/>
              <p:nvPr/>
            </p:nvSpPr>
            <p:spPr>
              <a:xfrm rot="5400000">
                <a:off x="907273" y="1359177"/>
                <a:ext cx="1311050" cy="1130216"/>
              </a:xfrm>
              <a:prstGeom prst="hexagon">
                <a:avLst/>
              </a:prstGeom>
              <a:solidFill>
                <a:schemeClr val="bg1"/>
              </a:solidFill>
              <a:ln w="12700">
                <a:solidFill>
                  <a:srgbClr val="0FA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solidFill>
                    <a:srgbClr val="3194C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 rot="5400000">
                <a:off x="758197" y="1717824"/>
                <a:ext cx="478987" cy="412921"/>
              </a:xfrm>
              <a:prstGeom prst="hexagon">
                <a:avLst/>
              </a:prstGeom>
              <a:solidFill>
                <a:srgbClr val="0FA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</a:t>
                </a:r>
                <a:endParaRPr lang="ru-RU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004456" y="1789593"/>
              <a:ext cx="6460453" cy="557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err="1" smtClean="0">
                  <a:solidFill>
                    <a:srgbClr val="1E3C5A"/>
                  </a:solidFill>
                </a:rPr>
                <a:t>МТОиР</a:t>
              </a:r>
              <a:r>
                <a:rPr lang="ru-RU" dirty="0" smtClean="0">
                  <a:solidFill>
                    <a:srgbClr val="1E3C5A"/>
                  </a:solidFill>
                </a:rPr>
                <a:t> - мобильное </a:t>
              </a:r>
              <a:r>
                <a:rPr lang="ru-RU" dirty="0">
                  <a:solidFill>
                    <a:srgbClr val="1E3C5A"/>
                  </a:solidFill>
                </a:rPr>
                <a:t>решение </a:t>
              </a:r>
              <a:r>
                <a:rPr lang="ru-RU" dirty="0" err="1">
                  <a:solidFill>
                    <a:srgbClr val="1E3C5A"/>
                  </a:solidFill>
                </a:rPr>
                <a:t>ТОиР</a:t>
              </a:r>
              <a:endParaRPr lang="ru-RU" dirty="0">
                <a:solidFill>
                  <a:srgbClr val="1E3C5A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911425" y="2705415"/>
              <a:ext cx="1050158" cy="1030026"/>
              <a:chOff x="1114724" y="2420887"/>
              <a:chExt cx="1336674" cy="1311050"/>
            </a:xfrm>
          </p:grpSpPr>
          <p:sp>
            <p:nvSpPr>
              <p:cNvPr id="17" name="Шестиугольник 16"/>
              <p:cNvSpPr/>
              <p:nvPr/>
            </p:nvSpPr>
            <p:spPr>
              <a:xfrm rot="5400000">
                <a:off x="1230766" y="2511305"/>
                <a:ext cx="1311050" cy="1130214"/>
              </a:xfrm>
              <a:prstGeom prst="hexagon">
                <a:avLst/>
              </a:prstGeom>
              <a:solidFill>
                <a:schemeClr val="bg1"/>
              </a:solidFill>
              <a:ln w="12700">
                <a:solidFill>
                  <a:srgbClr val="0FA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solidFill>
                    <a:srgbClr val="3194C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Шестиугольник 17"/>
              <p:cNvSpPr/>
              <p:nvPr/>
            </p:nvSpPr>
            <p:spPr>
              <a:xfrm rot="5400000">
                <a:off x="1081690" y="2869952"/>
                <a:ext cx="478987" cy="412920"/>
              </a:xfrm>
              <a:prstGeom prst="hexagon">
                <a:avLst/>
              </a:prstGeom>
              <a:solidFill>
                <a:srgbClr val="0FA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</a:t>
                </a:r>
                <a:endParaRPr lang="ru-RU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79376" y="3857544"/>
              <a:ext cx="1050160" cy="1030026"/>
              <a:chOff x="747142" y="3573016"/>
              <a:chExt cx="1336676" cy="1311050"/>
            </a:xfrm>
          </p:grpSpPr>
          <p:sp>
            <p:nvSpPr>
              <p:cNvPr id="15" name="Шестиугольник 14"/>
              <p:cNvSpPr/>
              <p:nvPr/>
            </p:nvSpPr>
            <p:spPr>
              <a:xfrm rot="5400000">
                <a:off x="863185" y="3663433"/>
                <a:ext cx="1311050" cy="1130216"/>
              </a:xfrm>
              <a:prstGeom prst="hexagon">
                <a:avLst/>
              </a:prstGeom>
              <a:solidFill>
                <a:schemeClr val="bg1"/>
              </a:solidFill>
              <a:ln w="12700">
                <a:solidFill>
                  <a:srgbClr val="0FA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solidFill>
                    <a:srgbClr val="3194C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6" name="Шестиугольник 15"/>
              <p:cNvSpPr/>
              <p:nvPr/>
            </p:nvSpPr>
            <p:spPr>
              <a:xfrm rot="5400000">
                <a:off x="714109" y="4022080"/>
                <a:ext cx="478987" cy="412921"/>
              </a:xfrm>
              <a:prstGeom prst="hexagon">
                <a:avLst/>
              </a:prstGeom>
              <a:solidFill>
                <a:srgbClr val="0FA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3</a:t>
                </a:r>
                <a:endParaRPr lang="ru-RU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1436505" y="2936422"/>
              <a:ext cx="7179775" cy="557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err="1" smtClean="0">
                  <a:solidFill>
                    <a:srgbClr val="1E3C5A"/>
                  </a:solidFill>
                </a:rPr>
                <a:t>МТОиР</a:t>
              </a:r>
              <a:r>
                <a:rPr lang="ru-RU" dirty="0" smtClean="0">
                  <a:solidFill>
                    <a:srgbClr val="1E3C5A"/>
                  </a:solidFill>
                </a:rPr>
                <a:t> </a:t>
              </a:r>
              <a:r>
                <a:rPr lang="ru-RU" dirty="0">
                  <a:solidFill>
                    <a:srgbClr val="1E3C5A"/>
                  </a:solidFill>
                </a:rPr>
                <a:t>- </a:t>
              </a:r>
              <a:r>
                <a:rPr lang="ru-RU" dirty="0" smtClean="0">
                  <a:solidFill>
                    <a:srgbClr val="1E3C5A"/>
                  </a:solidFill>
                </a:rPr>
                <a:t>функциональное </a:t>
              </a:r>
              <a:r>
                <a:rPr lang="ru-RU" dirty="0">
                  <a:solidFill>
                    <a:srgbClr val="1E3C5A"/>
                  </a:solidFill>
                </a:rPr>
                <a:t>продолжение </a:t>
              </a:r>
              <a:r>
                <a:rPr lang="ru-RU" dirty="0" smtClean="0">
                  <a:solidFill>
                    <a:srgbClr val="1E3C5A"/>
                  </a:solidFill>
                </a:rPr>
                <a:t>системы ИУС </a:t>
              </a:r>
              <a:r>
                <a:rPr lang="ru-RU" dirty="0" err="1">
                  <a:solidFill>
                    <a:srgbClr val="1E3C5A"/>
                  </a:solidFill>
                </a:rPr>
                <a:t>ТОиР</a:t>
              </a:r>
              <a:r>
                <a:rPr lang="ru-RU" dirty="0">
                  <a:solidFill>
                    <a:srgbClr val="1E3C5A"/>
                  </a:solidFill>
                </a:rPr>
                <a:t> в части исполнения заказов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32448" y="4093849"/>
              <a:ext cx="7467808" cy="557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err="1" smtClean="0">
                  <a:solidFill>
                    <a:srgbClr val="1E3C5A"/>
                  </a:solidFill>
                </a:rPr>
                <a:t>МТОиР</a:t>
              </a:r>
              <a:r>
                <a:rPr lang="ru-RU" dirty="0" smtClean="0">
                  <a:solidFill>
                    <a:srgbClr val="1E3C5A"/>
                  </a:solidFill>
                </a:rPr>
                <a:t> - система</a:t>
              </a:r>
              <a:r>
                <a:rPr lang="ru-RU" dirty="0">
                  <a:solidFill>
                    <a:srgbClr val="1E3C5A"/>
                  </a:solidFill>
                </a:rPr>
                <a:t>, предназначенная для автоматизации работ </a:t>
              </a:r>
              <a:r>
                <a:rPr lang="ru-RU" dirty="0" smtClean="0">
                  <a:solidFill>
                    <a:srgbClr val="1E3C5A"/>
                  </a:solidFill>
                </a:rPr>
                <a:t>ремонтных бригад и обходчиков</a:t>
              </a:r>
              <a:endParaRPr lang="ru-RU" dirty="0">
                <a:solidFill>
                  <a:srgbClr val="1E3C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9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МТОиР</a:t>
            </a:r>
            <a:r>
              <a:rPr lang="ru-RU" dirty="0"/>
              <a:t>. Интеграция со смежными системами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B2C08-BE50-40E2-9F79-CF21EA104BB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38105" y="3892654"/>
            <a:ext cx="4726423" cy="442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Заказы </a:t>
            </a:r>
            <a:r>
              <a:rPr lang="ru-RU" dirty="0" err="1" smtClean="0">
                <a:solidFill>
                  <a:srgbClr val="1E3C5A"/>
                </a:solidFill>
              </a:rPr>
              <a:t>ТОиР</a:t>
            </a:r>
            <a:endParaRPr lang="ru-RU" dirty="0" smtClean="0">
              <a:solidFill>
                <a:srgbClr val="1E3C5A"/>
              </a:solidFill>
            </a:endParaRP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Данные по техническим </a:t>
            </a:r>
            <a:r>
              <a:rPr lang="ru-RU" dirty="0" smtClean="0">
                <a:solidFill>
                  <a:srgbClr val="1E3C5A"/>
                </a:solidFill>
              </a:rPr>
              <a:t>объектам</a:t>
            </a: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E3C5A"/>
                </a:solidFill>
              </a:rPr>
              <a:t>Данные </a:t>
            </a:r>
            <a:r>
              <a:rPr lang="ru-RU" dirty="0">
                <a:solidFill>
                  <a:srgbClr val="1E3C5A"/>
                </a:solidFill>
              </a:rPr>
              <a:t>для документов выполнения </a:t>
            </a:r>
            <a:r>
              <a:rPr lang="ru-RU" dirty="0" smtClean="0">
                <a:solidFill>
                  <a:srgbClr val="1E3C5A"/>
                </a:solidFill>
              </a:rPr>
              <a:t>работ </a:t>
            </a:r>
            <a:r>
              <a:rPr lang="ru-RU" dirty="0">
                <a:solidFill>
                  <a:srgbClr val="1E3C5A"/>
                </a:solidFill>
              </a:rPr>
              <a:t>и документов </a:t>
            </a:r>
            <a:r>
              <a:rPr lang="ru-RU" dirty="0" smtClean="0">
                <a:solidFill>
                  <a:srgbClr val="1E3C5A"/>
                </a:solidFill>
              </a:rPr>
              <a:t>списания ресурсов</a:t>
            </a: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E3C5A"/>
                </a:solidFill>
              </a:rPr>
              <a:t>Зарегистрированные дефекты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744320"/>
            <a:ext cx="687884" cy="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5032287"/>
            <a:ext cx="687884" cy="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7"/>
          <p:cNvCxnSpPr>
            <a:stCxn id="40" idx="3"/>
            <a:endCxn id="32" idx="0"/>
          </p:cNvCxnSpPr>
          <p:nvPr/>
        </p:nvCxnSpPr>
        <p:spPr>
          <a:xfrm>
            <a:off x="1239268" y="1613869"/>
            <a:ext cx="1976413" cy="995191"/>
          </a:xfrm>
          <a:prstGeom prst="bentConnector2">
            <a:avLst/>
          </a:prstGeom>
          <a:ln w="19050">
            <a:solidFill>
              <a:srgbClr val="0FA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8"/>
          <p:cNvCxnSpPr>
            <a:stCxn id="39" idx="3"/>
          </p:cNvCxnSpPr>
          <p:nvPr/>
        </p:nvCxnSpPr>
        <p:spPr>
          <a:xfrm>
            <a:off x="1239268" y="2878685"/>
            <a:ext cx="1040308" cy="153"/>
          </a:xfrm>
          <a:prstGeom prst="bentConnector3">
            <a:avLst>
              <a:gd name="adj1" fmla="val 50000"/>
            </a:avLst>
          </a:prstGeom>
          <a:ln w="19050">
            <a:solidFill>
              <a:srgbClr val="0FA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3"/>
          </p:cNvCxnSpPr>
          <p:nvPr/>
        </p:nvCxnSpPr>
        <p:spPr>
          <a:xfrm>
            <a:off x="1239268" y="4183220"/>
            <a:ext cx="1040308" cy="0"/>
          </a:xfrm>
          <a:prstGeom prst="straightConnector1">
            <a:avLst/>
          </a:prstGeom>
          <a:ln w="19050">
            <a:solidFill>
              <a:srgbClr val="0FA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10"/>
          <p:cNvCxnSpPr>
            <a:stCxn id="25" idx="3"/>
            <a:endCxn id="32" idx="2"/>
          </p:cNvCxnSpPr>
          <p:nvPr/>
        </p:nvCxnSpPr>
        <p:spPr>
          <a:xfrm flipV="1">
            <a:off x="1239268" y="4409422"/>
            <a:ext cx="1976413" cy="1061765"/>
          </a:xfrm>
          <a:prstGeom prst="bentConnector2">
            <a:avLst/>
          </a:prstGeom>
          <a:ln w="19050">
            <a:solidFill>
              <a:srgbClr val="0FA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727848" y="2060848"/>
            <a:ext cx="4608157" cy="442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654"/>
                </a:solidFill>
              </a:rPr>
              <a:t>Координаты технических объектов</a:t>
            </a: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654"/>
                </a:solidFill>
              </a:rPr>
              <a:t>Эксплуатационная документация</a:t>
            </a: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654"/>
                </a:solidFill>
              </a:rPr>
              <a:t>Телеметрия</a:t>
            </a: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654"/>
                </a:solidFill>
              </a:rPr>
              <a:t>Карты с газовыми сетями</a:t>
            </a: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654"/>
                </a:solidFill>
              </a:rPr>
              <a:t>Маршруты передвижения</a:t>
            </a: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1F4654"/>
              </a:solidFill>
            </a:endParaRP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rot="10800000" flipV="1">
            <a:off x="4151787" y="1318984"/>
            <a:ext cx="5184221" cy="1559854"/>
          </a:xfrm>
          <a:prstGeom prst="bentConnector3">
            <a:avLst>
              <a:gd name="adj1" fmla="val 92723"/>
            </a:avLst>
          </a:prstGeom>
          <a:ln w="19050">
            <a:solidFill>
              <a:srgbClr val="0FA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79576" y="2609060"/>
            <a:ext cx="1872210" cy="1800362"/>
          </a:xfrm>
          <a:prstGeom prst="rect">
            <a:avLst/>
          </a:prstGeom>
          <a:solidFill>
            <a:schemeClr val="bg1"/>
          </a:solidFill>
          <a:ln w="12700">
            <a:solidFill>
              <a:srgbClr val="0FA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err="1" smtClean="0">
                <a:solidFill>
                  <a:srgbClr val="1E3C5A"/>
                </a:solidFill>
                <a:latin typeface="Calibri" panose="020F0502020204030204" pitchFamily="34" charset="0"/>
              </a:rPr>
              <a:t>МТОиР</a:t>
            </a:r>
            <a:endParaRPr lang="ru-RU" sz="2400" dirty="0" smtClean="0">
              <a:solidFill>
                <a:srgbClr val="1E3C5A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1E3C5A"/>
                </a:solidFill>
                <a:latin typeface="Calibri" panose="020F0502020204030204" pitchFamily="34" charset="0"/>
              </a:rPr>
              <a:t>Web-</a:t>
            </a:r>
            <a:r>
              <a:rPr lang="ru-RU" sz="1200" dirty="0" smtClean="0">
                <a:solidFill>
                  <a:srgbClr val="1E3C5A"/>
                </a:solidFill>
                <a:latin typeface="Calibri" panose="020F0502020204030204" pitchFamily="34" charset="0"/>
              </a:rPr>
              <a:t>сервер</a:t>
            </a:r>
          </a:p>
          <a:p>
            <a:pPr algn="ctr"/>
            <a:endParaRPr lang="ru-RU" sz="2400" b="1" dirty="0" smtClean="0">
              <a:solidFill>
                <a:srgbClr val="1E3C5A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36181" y="1174969"/>
            <a:ext cx="1872210" cy="1306114"/>
          </a:xfrm>
          <a:prstGeom prst="rect">
            <a:avLst/>
          </a:prstGeom>
          <a:solidFill>
            <a:schemeClr val="bg1"/>
          </a:solidFill>
          <a:ln w="12700">
            <a:solidFill>
              <a:srgbClr val="0FA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E3C5A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E3C5A"/>
                </a:solidFill>
                <a:latin typeface="Calibri" panose="020F0502020204030204" pitchFamily="34" charset="0"/>
              </a:rPr>
              <a:t>АСПДУ РСГ</a:t>
            </a:r>
            <a:endParaRPr lang="ru-RU" sz="2400" dirty="0">
              <a:solidFill>
                <a:srgbClr val="1E3C5A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336005" y="2846209"/>
            <a:ext cx="1872210" cy="1305145"/>
          </a:xfrm>
          <a:prstGeom prst="rect">
            <a:avLst/>
          </a:prstGeom>
          <a:solidFill>
            <a:schemeClr val="bg1"/>
          </a:solidFill>
          <a:ln w="12700">
            <a:solidFill>
              <a:srgbClr val="0FA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E3C5A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E3C5A"/>
                </a:solidFill>
                <a:latin typeface="Calibri" panose="020F0502020204030204" pitchFamily="34" charset="0"/>
              </a:rPr>
              <a:t>ИУС </a:t>
            </a:r>
            <a:r>
              <a:rPr lang="ru-RU" sz="2400" dirty="0" err="1" smtClean="0">
                <a:solidFill>
                  <a:srgbClr val="1E3C5A"/>
                </a:solidFill>
                <a:latin typeface="Calibri" panose="020F0502020204030204" pitchFamily="34" charset="0"/>
              </a:rPr>
              <a:t>ТОиР</a:t>
            </a:r>
            <a:endParaRPr lang="ru-RU" sz="2400" dirty="0">
              <a:solidFill>
                <a:srgbClr val="1E3C5A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55" y="2812853"/>
            <a:ext cx="691252" cy="4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60" y="1268760"/>
            <a:ext cx="691252" cy="4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745" y="2925442"/>
            <a:ext cx="691252" cy="4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Соединительная линия уступом 37"/>
          <p:cNvCxnSpPr>
            <a:endCxn id="52" idx="1"/>
          </p:cNvCxnSpPr>
          <p:nvPr/>
        </p:nvCxnSpPr>
        <p:spPr>
          <a:xfrm>
            <a:off x="3993910" y="4406064"/>
            <a:ext cx="5330220" cy="981446"/>
          </a:xfrm>
          <a:prstGeom prst="bentConnector3">
            <a:avLst>
              <a:gd name="adj1" fmla="val -145"/>
            </a:avLst>
          </a:prstGeom>
          <a:ln w="19050">
            <a:solidFill>
              <a:srgbClr val="0FA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39785"/>
            <a:ext cx="687884" cy="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74969"/>
            <a:ext cx="687884" cy="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Прямая со стрелкой 8"/>
          <p:cNvCxnSpPr/>
          <p:nvPr/>
        </p:nvCxnSpPr>
        <p:spPr>
          <a:xfrm flipV="1">
            <a:off x="4126439" y="3301949"/>
            <a:ext cx="5238089" cy="7122"/>
          </a:xfrm>
          <a:prstGeom prst="bentConnector3">
            <a:avLst>
              <a:gd name="adj1" fmla="val 50000"/>
            </a:avLst>
          </a:prstGeom>
          <a:ln w="19050">
            <a:solidFill>
              <a:srgbClr val="0FA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9324130" y="4734937"/>
            <a:ext cx="1872210" cy="1305145"/>
          </a:xfrm>
          <a:prstGeom prst="rect">
            <a:avLst/>
          </a:prstGeom>
          <a:solidFill>
            <a:schemeClr val="bg1"/>
          </a:solidFill>
          <a:ln w="12700">
            <a:solidFill>
              <a:srgbClr val="0FA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E3C5A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E3C5A"/>
                </a:solidFill>
                <a:latin typeface="Calibri" panose="020F0502020204030204" pitchFamily="34" charset="0"/>
              </a:rPr>
              <a:t>МПБ</a:t>
            </a:r>
            <a:endParaRPr lang="ru-RU" sz="2400" dirty="0">
              <a:solidFill>
                <a:srgbClr val="1E3C5A"/>
              </a:solidFill>
              <a:latin typeface="Calibri" panose="020F0502020204030204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745" y="4832225"/>
            <a:ext cx="691252" cy="4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4617856" y="5471187"/>
            <a:ext cx="3826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E3C5A"/>
                </a:solidFill>
              </a:rPr>
              <a:t>Координаты передвижения бригад</a:t>
            </a:r>
          </a:p>
          <a:p>
            <a:pPr marL="171450" indent="-171450"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E3C5A"/>
                </a:solidFill>
              </a:rPr>
              <a:t>Время выполнения работ</a:t>
            </a:r>
            <a:endParaRPr lang="ru-RU" dirty="0">
              <a:solidFill>
                <a:srgbClr val="1E3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МТОиР</a:t>
            </a:r>
            <a:r>
              <a:rPr lang="ru-RU" dirty="0" smtClean="0"/>
              <a:t>. Основной функционал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B2C08-BE50-40E2-9F79-CF21EA104BB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2" y="934827"/>
            <a:ext cx="3457359" cy="5516357"/>
          </a:xfrm>
          <a:prstGeom prst="rect">
            <a:avLst/>
          </a:prstGeom>
        </p:spPr>
      </p:pic>
      <p:sp>
        <p:nvSpPr>
          <p:cNvPr id="10" name="Inhaltsplatzhalter 4"/>
          <p:cNvSpPr txBox="1">
            <a:spLocks/>
          </p:cNvSpPr>
          <p:nvPr/>
        </p:nvSpPr>
        <p:spPr>
          <a:xfrm>
            <a:off x="6738007" y="1073357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0FA0F0"/>
                </a:solidFill>
                <a:latin typeface="+mj-lt"/>
              </a:rPr>
              <a:t>Получение заявок</a:t>
            </a:r>
            <a:endParaRPr lang="en-US" sz="1200" dirty="0" smtClean="0">
              <a:solidFill>
                <a:srgbClr val="0FA0F0"/>
              </a:solidFill>
              <a:latin typeface="+mn-lt"/>
            </a:endParaRPr>
          </a:p>
        </p:txBody>
      </p:sp>
      <p:sp>
        <p:nvSpPr>
          <p:cNvPr id="11" name="Oval 87"/>
          <p:cNvSpPr/>
          <p:nvPr/>
        </p:nvSpPr>
        <p:spPr>
          <a:xfrm>
            <a:off x="6030266" y="1788397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en-US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6738007" y="1898815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FA0F0"/>
                </a:solidFill>
              </a:rPr>
              <a:t>Просмотр атрибутов заявки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3" name="Oval 87"/>
          <p:cNvSpPr/>
          <p:nvPr/>
        </p:nvSpPr>
        <p:spPr>
          <a:xfrm>
            <a:off x="6030266" y="2619658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en-US" dirty="0"/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6738007" y="2724273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err="1">
                <a:solidFill>
                  <a:srgbClr val="0FA0F0"/>
                </a:solidFill>
              </a:rPr>
              <a:t>Техкарта</a:t>
            </a:r>
            <a:r>
              <a:rPr lang="ru-RU" dirty="0">
                <a:solidFill>
                  <a:srgbClr val="0FA0F0"/>
                </a:solidFill>
              </a:rPr>
              <a:t> по заявке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5" name="Oval 87"/>
          <p:cNvSpPr/>
          <p:nvPr/>
        </p:nvSpPr>
        <p:spPr>
          <a:xfrm>
            <a:off x="6030266" y="3450919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en-US" dirty="0"/>
          </a:p>
        </p:txBody>
      </p:sp>
      <p:sp>
        <p:nvSpPr>
          <p:cNvPr id="16" name="Inhaltsplatzhalter 4"/>
          <p:cNvSpPr txBox="1">
            <a:spLocks/>
          </p:cNvSpPr>
          <p:nvPr/>
        </p:nvSpPr>
        <p:spPr>
          <a:xfrm>
            <a:off x="6738007" y="3549731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FA0F0"/>
                </a:solidFill>
              </a:rPr>
              <a:t>Ввод факта по операции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7" name="Oval 87"/>
          <p:cNvSpPr/>
          <p:nvPr/>
        </p:nvSpPr>
        <p:spPr>
          <a:xfrm>
            <a:off x="6030266" y="4282180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endParaRPr lang="en-US" dirty="0"/>
          </a:p>
        </p:txBody>
      </p:sp>
      <p:sp>
        <p:nvSpPr>
          <p:cNvPr id="18" name="Inhaltsplatzhalter 4"/>
          <p:cNvSpPr txBox="1">
            <a:spLocks/>
          </p:cNvSpPr>
          <p:nvPr/>
        </p:nvSpPr>
        <p:spPr>
          <a:xfrm>
            <a:off x="6738006" y="4375189"/>
            <a:ext cx="4254538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err="1">
                <a:solidFill>
                  <a:srgbClr val="0FA0F0"/>
                </a:solidFill>
              </a:rPr>
              <a:t>Фотофиксация</a:t>
            </a:r>
            <a:r>
              <a:rPr lang="ru-RU" dirty="0">
                <a:solidFill>
                  <a:srgbClr val="0FA0F0"/>
                </a:solidFill>
              </a:rPr>
              <a:t> </a:t>
            </a:r>
            <a:r>
              <a:rPr lang="ru-RU" dirty="0" smtClean="0">
                <a:solidFill>
                  <a:srgbClr val="0FA0F0"/>
                </a:solidFill>
              </a:rPr>
              <a:t>результата. Галерея фотографий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23" name="Oval 87"/>
          <p:cNvSpPr/>
          <p:nvPr/>
        </p:nvSpPr>
        <p:spPr>
          <a:xfrm>
            <a:off x="6030266" y="5113440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  <a:endParaRPr lang="en-US" dirty="0"/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6738007" y="5200648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FA0F0"/>
                </a:solidFill>
              </a:rPr>
              <a:t>Регистрация дефектов</a:t>
            </a:r>
            <a:endParaRPr lang="en-US" dirty="0">
              <a:solidFill>
                <a:srgbClr val="0FA0F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263060" y="1441032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63060" y="3097216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63060" y="4753400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63060" y="2273601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263060" y="3942264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268904" y="5615582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Screenshot_20190904-0956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0" y="1210641"/>
            <a:ext cx="3086570" cy="494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creenshot_20190904-1000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0" y="1210641"/>
            <a:ext cx="3086570" cy="49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reenshot_20190904-1002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0" y="1209036"/>
            <a:ext cx="3081129" cy="49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eenshot_20190904-1005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8" y="1209034"/>
            <a:ext cx="3087573" cy="494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/>
          <p:nvPr/>
        </p:nvPicPr>
        <p:blipFill>
          <a:blip r:embed="rId8"/>
          <a:stretch>
            <a:fillRect/>
          </a:stretch>
        </p:blipFill>
        <p:spPr>
          <a:xfrm>
            <a:off x="865100" y="1213288"/>
            <a:ext cx="3077450" cy="4924691"/>
          </a:xfrm>
          <a:prstGeom prst="rect">
            <a:avLst/>
          </a:prstGeom>
        </p:spPr>
      </p:pic>
      <p:pic>
        <p:nvPicPr>
          <p:cNvPr id="1027" name="Picture 3" descr="Screenshot_20190904-10024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9" y="1204004"/>
            <a:ext cx="3090715" cy="49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creenshot_20190904-10105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4" y="1214474"/>
            <a:ext cx="3090705" cy="49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87"/>
          <p:cNvSpPr/>
          <p:nvPr/>
        </p:nvSpPr>
        <p:spPr>
          <a:xfrm>
            <a:off x="6030266" y="904729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33" name="Oval 87"/>
          <p:cNvSpPr/>
          <p:nvPr/>
        </p:nvSpPr>
        <p:spPr>
          <a:xfrm>
            <a:off x="6030266" y="5982114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en-US" dirty="0"/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6735446" y="6026105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FA0F0"/>
                </a:solidFill>
              </a:rPr>
              <a:t>Отображение на карте</a:t>
            </a:r>
            <a:endParaRPr lang="en-US" dirty="0">
              <a:solidFill>
                <a:srgbClr val="0FA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6" grpId="0"/>
      <p:bldP spid="16" grpId="1"/>
      <p:bldP spid="17" grpId="0" animBg="1"/>
      <p:bldP spid="18" grpId="0"/>
      <p:bldP spid="18" grpId="1"/>
      <p:bldP spid="23" grpId="0" animBg="1"/>
      <p:bldP spid="24" grpId="0"/>
      <p:bldP spid="24" grpId="1"/>
      <p:bldP spid="43" grpId="1" animBg="1"/>
      <p:bldP spid="33" grpId="0" animBg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МТОиР</a:t>
            </a:r>
            <a:r>
              <a:rPr lang="ru-RU" dirty="0"/>
              <a:t>. Дополнительный функционал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B2C08-BE50-40E2-9F79-CF21EA104BB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046562"/>
            <a:ext cx="3168351" cy="5020729"/>
          </a:xfrm>
          <a:prstGeom prst="rect">
            <a:avLst/>
          </a:prstGeom>
        </p:spPr>
      </p:pic>
      <p:sp>
        <p:nvSpPr>
          <p:cNvPr id="6" name="Oval 87"/>
          <p:cNvSpPr/>
          <p:nvPr/>
        </p:nvSpPr>
        <p:spPr>
          <a:xfrm>
            <a:off x="6087410" y="1032638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en-US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6781825" y="1122288"/>
            <a:ext cx="3477313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FA0F0"/>
                </a:solidFill>
                <a:latin typeface="+mj-lt"/>
              </a:rPr>
              <a:t>Фиксация</a:t>
            </a:r>
            <a:r>
              <a:rPr lang="ru-RU" sz="1600" b="1" dirty="0">
                <a:solidFill>
                  <a:srgbClr val="0FA0F0"/>
                </a:solidFill>
              </a:rPr>
              <a:t> </a:t>
            </a:r>
            <a:r>
              <a:rPr lang="ru-RU" sz="1600" b="1" dirty="0">
                <a:solidFill>
                  <a:srgbClr val="0FA0F0"/>
                </a:solidFill>
                <a:latin typeface="+mj-lt"/>
              </a:rPr>
              <a:t>координат</a:t>
            </a:r>
            <a:r>
              <a:rPr lang="ru-RU" sz="1600" b="1" dirty="0">
                <a:solidFill>
                  <a:srgbClr val="49A7C9"/>
                </a:solidFill>
              </a:rPr>
              <a:t> </a:t>
            </a:r>
            <a:r>
              <a:rPr lang="ru-RU" sz="1600" b="1" dirty="0">
                <a:solidFill>
                  <a:srgbClr val="0FA0F0"/>
                </a:solidFill>
                <a:latin typeface="+mj-lt"/>
              </a:rPr>
              <a:t>тех</a:t>
            </a:r>
            <a:r>
              <a:rPr lang="ru-RU" sz="1600" b="1" dirty="0">
                <a:solidFill>
                  <a:srgbClr val="0FA0F0"/>
                </a:solidFill>
              </a:rPr>
              <a:t>. </a:t>
            </a:r>
            <a:r>
              <a:rPr lang="ru-RU" sz="1600" b="1" dirty="0">
                <a:solidFill>
                  <a:srgbClr val="0FA0F0"/>
                </a:solidFill>
                <a:latin typeface="+mj-lt"/>
              </a:rPr>
              <a:t>объектов</a:t>
            </a:r>
            <a:endParaRPr lang="en-US" sz="1600" b="1" dirty="0">
              <a:solidFill>
                <a:srgbClr val="0FA0F0"/>
              </a:solidFill>
              <a:latin typeface="+mj-lt"/>
            </a:endParaRPr>
          </a:p>
        </p:txBody>
      </p:sp>
      <p:sp>
        <p:nvSpPr>
          <p:cNvPr id="8" name="Oval 87"/>
          <p:cNvSpPr/>
          <p:nvPr/>
        </p:nvSpPr>
        <p:spPr>
          <a:xfrm>
            <a:off x="6087410" y="1863899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en-US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6795150" y="1974317"/>
            <a:ext cx="4125386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FA0F0"/>
                </a:solidFill>
              </a:rPr>
              <a:t>Массовая работа с операциями тех. карты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0" name="Oval 87"/>
          <p:cNvSpPr/>
          <p:nvPr/>
        </p:nvSpPr>
        <p:spPr>
          <a:xfrm>
            <a:off x="6087410" y="2695160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en-US" dirty="0"/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6795151" y="2799775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FA0F0"/>
                </a:solidFill>
              </a:rPr>
              <a:t>Изменение маршрута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2" name="Oval 87"/>
          <p:cNvSpPr/>
          <p:nvPr/>
        </p:nvSpPr>
        <p:spPr>
          <a:xfrm>
            <a:off x="6087410" y="3526421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en-US" dirty="0"/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6795151" y="3625233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FA0F0"/>
                </a:solidFill>
              </a:rPr>
              <a:t>Газовые сети на карте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4" name="Oval 87"/>
          <p:cNvSpPr/>
          <p:nvPr/>
        </p:nvSpPr>
        <p:spPr>
          <a:xfrm>
            <a:off x="6087410" y="4357682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endParaRPr lang="en-US" dirty="0"/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6795151" y="4450691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FA0F0"/>
                </a:solidFill>
              </a:rPr>
              <a:t>Телеметрия онлайн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6795151" y="5276150"/>
            <a:ext cx="3037488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FA0F0"/>
                </a:solidFill>
              </a:rPr>
              <a:t>Сопроводительная документация</a:t>
            </a:r>
            <a:endParaRPr lang="en-US" dirty="0">
              <a:solidFill>
                <a:srgbClr val="0FA0F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320204" y="1516534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20204" y="3172718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20204" y="4828902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20204" y="2349103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20204" y="4017766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26048" y="5691084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/>
          <p:nvPr/>
        </p:nvPicPr>
        <p:blipFill>
          <a:blip r:embed="rId4"/>
          <a:stretch>
            <a:fillRect/>
          </a:stretch>
        </p:blipFill>
        <p:spPr>
          <a:xfrm>
            <a:off x="1171282" y="1289353"/>
            <a:ext cx="2808593" cy="4501983"/>
          </a:xfrm>
          <a:prstGeom prst="rect">
            <a:avLst/>
          </a:prstGeom>
        </p:spPr>
      </p:pic>
      <p:pic>
        <p:nvPicPr>
          <p:cNvPr id="37" name="Рисунок 36" descr="Screenshot_20190904-1006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73" y="1289353"/>
            <a:ext cx="2805502" cy="450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Screenshot_20190904-1009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73" y="1289353"/>
            <a:ext cx="2815349" cy="45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eenshot_20190904-0959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18" y="1289353"/>
            <a:ext cx="2814404" cy="450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shot_20190904-1001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26" y="1285314"/>
            <a:ext cx="2814327" cy="45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creenshot_20190904-1000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94" y="1280222"/>
            <a:ext cx="2814328" cy="45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082" y="1293341"/>
            <a:ext cx="2805930" cy="4506022"/>
          </a:xfrm>
          <a:prstGeom prst="rect">
            <a:avLst/>
          </a:prstGeom>
        </p:spPr>
      </p:pic>
      <p:sp>
        <p:nvSpPr>
          <p:cNvPr id="32" name="Oval 87"/>
          <p:cNvSpPr/>
          <p:nvPr/>
        </p:nvSpPr>
        <p:spPr>
          <a:xfrm>
            <a:off x="6088298" y="6037310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en-US" dirty="0"/>
          </a:p>
        </p:txBody>
      </p:sp>
      <p:sp>
        <p:nvSpPr>
          <p:cNvPr id="34" name="Oval 87"/>
          <p:cNvSpPr/>
          <p:nvPr/>
        </p:nvSpPr>
        <p:spPr>
          <a:xfrm>
            <a:off x="6087410" y="5175128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6781825" y="6101608"/>
            <a:ext cx="3037488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FA0F0"/>
                </a:solidFill>
              </a:rPr>
              <a:t>Сервисные функции</a:t>
            </a:r>
            <a:endParaRPr lang="en-US" dirty="0">
              <a:solidFill>
                <a:srgbClr val="0FA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667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3" grpId="0"/>
      <p:bldP spid="13" grpId="1"/>
      <p:bldP spid="14" grpId="0" animBg="1"/>
      <p:bldP spid="15" grpId="0"/>
      <p:bldP spid="15" grpId="1"/>
      <p:bldP spid="17" grpId="0"/>
      <p:bldP spid="17" grpId="1"/>
      <p:bldP spid="32" grpId="0" animBg="1"/>
      <p:bldP spid="34" grpId="0" animBg="1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МТОиР</a:t>
            </a:r>
            <a:r>
              <a:rPr lang="ru-RU" dirty="0" smtClean="0"/>
              <a:t>. Режим работы для обходчиков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B2C08-BE50-40E2-9F79-CF21EA104BB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1" y="972519"/>
            <a:ext cx="3304591" cy="5204674"/>
          </a:xfrm>
          <a:prstGeom prst="rect">
            <a:avLst/>
          </a:prstGeom>
        </p:spPr>
      </p:pic>
      <p:sp>
        <p:nvSpPr>
          <p:cNvPr id="6" name="Oval 87"/>
          <p:cNvSpPr/>
          <p:nvPr/>
        </p:nvSpPr>
        <p:spPr>
          <a:xfrm>
            <a:off x="5964324" y="1807719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en-US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6672064" y="1923940"/>
            <a:ext cx="3189281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0FA0F0"/>
                </a:solidFill>
                <a:latin typeface="+mj-lt"/>
              </a:rPr>
              <a:t>Получение заявок типа «Маршрут»</a:t>
            </a:r>
            <a:endParaRPr lang="en-US" sz="1600" b="1" dirty="0">
              <a:solidFill>
                <a:srgbClr val="0FA0F0"/>
              </a:solidFill>
              <a:latin typeface="+mj-lt"/>
            </a:endParaRPr>
          </a:p>
        </p:txBody>
      </p:sp>
      <p:sp>
        <p:nvSpPr>
          <p:cNvPr id="8" name="Oval 87"/>
          <p:cNvSpPr/>
          <p:nvPr/>
        </p:nvSpPr>
        <p:spPr>
          <a:xfrm>
            <a:off x="5964324" y="2638980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en-US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6672064" y="2749398"/>
            <a:ext cx="4413417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FA0F0"/>
                </a:solidFill>
              </a:rPr>
              <a:t>Детали по заявке с указанием всех тех. объектов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0" name="Oval 87"/>
          <p:cNvSpPr/>
          <p:nvPr/>
        </p:nvSpPr>
        <p:spPr>
          <a:xfrm>
            <a:off x="5964324" y="3470241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en-US" dirty="0"/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6672064" y="3574856"/>
            <a:ext cx="4773457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FA0F0"/>
                </a:solidFill>
              </a:rPr>
              <a:t>Дополнительная информация по каждому объекту</a:t>
            </a:r>
            <a:endParaRPr lang="en-US" dirty="0">
              <a:solidFill>
                <a:srgbClr val="0FA0F0"/>
              </a:solidFill>
            </a:endParaRPr>
          </a:p>
        </p:txBody>
      </p:sp>
      <p:sp>
        <p:nvSpPr>
          <p:cNvPr id="12" name="Oval 87"/>
          <p:cNvSpPr/>
          <p:nvPr/>
        </p:nvSpPr>
        <p:spPr>
          <a:xfrm>
            <a:off x="5964324" y="4301502"/>
            <a:ext cx="465588" cy="423642"/>
          </a:xfrm>
          <a:prstGeom prst="ellipse">
            <a:avLst/>
          </a:prstGeom>
          <a:solidFill>
            <a:srgbClr val="0F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en-US" dirty="0"/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6672065" y="4400314"/>
            <a:ext cx="2808000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indent="0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b="1">
                <a:solidFill>
                  <a:srgbClr val="49A7C9"/>
                </a:solidFill>
                <a:latin typeface="+mj-l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FA0F0"/>
                </a:solidFill>
              </a:rPr>
              <a:t>Маршрут на карте</a:t>
            </a:r>
            <a:endParaRPr lang="en-US" dirty="0">
              <a:solidFill>
                <a:srgbClr val="0FA0F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97118" y="2291615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97118" y="3947799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97118" y="3124184"/>
            <a:ext cx="0" cy="288032"/>
          </a:xfrm>
          <a:prstGeom prst="line">
            <a:avLst/>
          </a:prstGeom>
          <a:ln w="19050">
            <a:solidFill>
              <a:srgbClr val="0FA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008" y="1235497"/>
            <a:ext cx="2925296" cy="46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МПБ. </a:t>
            </a:r>
            <a:r>
              <a:rPr lang="en-US" dirty="0" smtClean="0"/>
              <a:t>Web</a:t>
            </a:r>
            <a:r>
              <a:rPr lang="ru-RU" dirty="0"/>
              <a:t>-приложение для мониторинга перемещения бригад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B2C08-BE50-40E2-9F79-CF21EA104BB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64" y="836712"/>
            <a:ext cx="8800148" cy="71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1124744"/>
            <a:ext cx="8136904" cy="51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и эффекты </a:t>
            </a:r>
            <a:r>
              <a:rPr lang="ru-RU" dirty="0" err="1"/>
              <a:t>МТОиР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B2C08-BE50-40E2-9F79-CF21EA104BB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610994" y="3513401"/>
            <a:ext cx="683001" cy="657594"/>
          </a:xfrm>
          <a:prstGeom prst="rightArrow">
            <a:avLst>
              <a:gd name="adj1" fmla="val 50000"/>
              <a:gd name="adj2" fmla="val 51247"/>
            </a:avLst>
          </a:prstGeom>
          <a:solidFill>
            <a:srgbClr val="0FA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0FA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0056" y="2843351"/>
            <a:ext cx="4750981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E3C5A"/>
                </a:solidFill>
              </a:rPr>
              <a:t>Повышение </a:t>
            </a:r>
            <a:r>
              <a:rPr lang="ru-RU" dirty="0">
                <a:solidFill>
                  <a:srgbClr val="1E3C5A"/>
                </a:solidFill>
              </a:rPr>
              <a:t>исполнительской дисциплины 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Повышение производительности труда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Повышение качества результатов работ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Снижение затрат и </a:t>
            </a:r>
            <a:r>
              <a:rPr lang="ru-RU" dirty="0" smtClean="0">
                <a:solidFill>
                  <a:srgbClr val="1E3C5A"/>
                </a:solidFill>
              </a:rPr>
              <a:t>сроков</a:t>
            </a:r>
          </a:p>
          <a:p>
            <a:pPr>
              <a:lnSpc>
                <a:spcPct val="150000"/>
              </a:lnSpc>
              <a:buClr>
                <a:srgbClr val="0FA0F0"/>
              </a:buClr>
              <a:buSzPct val="75000"/>
            </a:pPr>
            <a:r>
              <a:rPr lang="ru-RU" dirty="0">
                <a:solidFill>
                  <a:srgbClr val="1E3C5A"/>
                </a:solidFill>
              </a:rPr>
              <a:t>  </a:t>
            </a:r>
            <a:r>
              <a:rPr lang="ru-RU" dirty="0" smtClean="0">
                <a:solidFill>
                  <a:srgbClr val="1E3C5A"/>
                </a:solidFill>
              </a:rPr>
              <a:t>    на </a:t>
            </a:r>
            <a:r>
              <a:rPr lang="ru-RU" dirty="0">
                <a:solidFill>
                  <a:srgbClr val="1E3C5A"/>
                </a:solidFill>
              </a:rPr>
              <a:t>оформление работ</a:t>
            </a:r>
          </a:p>
        </p:txBody>
      </p:sp>
      <p:sp>
        <p:nvSpPr>
          <p:cNvPr id="14" name="Шестиугольник 1"/>
          <p:cNvSpPr/>
          <p:nvPr/>
        </p:nvSpPr>
        <p:spPr>
          <a:xfrm>
            <a:off x="534150" y="1523980"/>
            <a:ext cx="5273815" cy="4641324"/>
          </a:xfrm>
          <a:custGeom>
            <a:avLst/>
            <a:gdLst>
              <a:gd name="connsiteX0" fmla="*/ 0 w 5930640"/>
              <a:gd name="connsiteY0" fmla="*/ 2556309 h 5112618"/>
              <a:gd name="connsiteX1" fmla="*/ 1278155 w 5930640"/>
              <a:gd name="connsiteY1" fmla="*/ 1 h 5112618"/>
              <a:gd name="connsiteX2" fmla="*/ 4652486 w 5930640"/>
              <a:gd name="connsiteY2" fmla="*/ 1 h 5112618"/>
              <a:gd name="connsiteX3" fmla="*/ 5930640 w 5930640"/>
              <a:gd name="connsiteY3" fmla="*/ 2556309 h 5112618"/>
              <a:gd name="connsiteX4" fmla="*/ 4652486 w 5930640"/>
              <a:gd name="connsiteY4" fmla="*/ 5112617 h 5112618"/>
              <a:gd name="connsiteX5" fmla="*/ 1278155 w 5930640"/>
              <a:gd name="connsiteY5" fmla="*/ 5112617 h 5112618"/>
              <a:gd name="connsiteX6" fmla="*/ 0 w 5930640"/>
              <a:gd name="connsiteY6" fmla="*/ 2556309 h 5112618"/>
              <a:gd name="connsiteX0" fmla="*/ 0 w 4652485"/>
              <a:gd name="connsiteY0" fmla="*/ 5112616 h 5112616"/>
              <a:gd name="connsiteX1" fmla="*/ 0 w 4652485"/>
              <a:gd name="connsiteY1" fmla="*/ 0 h 5112616"/>
              <a:gd name="connsiteX2" fmla="*/ 3374331 w 4652485"/>
              <a:gd name="connsiteY2" fmla="*/ 0 h 5112616"/>
              <a:gd name="connsiteX3" fmla="*/ 4652485 w 4652485"/>
              <a:gd name="connsiteY3" fmla="*/ 2556308 h 5112616"/>
              <a:gd name="connsiteX4" fmla="*/ 3374331 w 4652485"/>
              <a:gd name="connsiteY4" fmla="*/ 5112616 h 5112616"/>
              <a:gd name="connsiteX5" fmla="*/ 0 w 4652485"/>
              <a:gd name="connsiteY5" fmla="*/ 5112616 h 5112616"/>
              <a:gd name="connsiteX0" fmla="*/ 253783 w 4906268"/>
              <a:gd name="connsiteY0" fmla="*/ 5112616 h 5112616"/>
              <a:gd name="connsiteX1" fmla="*/ 0 w 4906268"/>
              <a:gd name="connsiteY1" fmla="*/ 928140 h 5112616"/>
              <a:gd name="connsiteX2" fmla="*/ 253783 w 4906268"/>
              <a:gd name="connsiteY2" fmla="*/ 0 h 5112616"/>
              <a:gd name="connsiteX3" fmla="*/ 3628114 w 4906268"/>
              <a:gd name="connsiteY3" fmla="*/ 0 h 5112616"/>
              <a:gd name="connsiteX4" fmla="*/ 4906268 w 4906268"/>
              <a:gd name="connsiteY4" fmla="*/ 2556308 h 5112616"/>
              <a:gd name="connsiteX5" fmla="*/ 3628114 w 4906268"/>
              <a:gd name="connsiteY5" fmla="*/ 5112616 h 5112616"/>
              <a:gd name="connsiteX6" fmla="*/ 253783 w 4906268"/>
              <a:gd name="connsiteY6" fmla="*/ 5112616 h 5112616"/>
              <a:gd name="connsiteX0" fmla="*/ 0 w 4652485"/>
              <a:gd name="connsiteY0" fmla="*/ 5112616 h 5112616"/>
              <a:gd name="connsiteX1" fmla="*/ 0 w 4652485"/>
              <a:gd name="connsiteY1" fmla="*/ 0 h 5112616"/>
              <a:gd name="connsiteX2" fmla="*/ 3374331 w 4652485"/>
              <a:gd name="connsiteY2" fmla="*/ 0 h 5112616"/>
              <a:gd name="connsiteX3" fmla="*/ 4652485 w 4652485"/>
              <a:gd name="connsiteY3" fmla="*/ 2556308 h 5112616"/>
              <a:gd name="connsiteX4" fmla="*/ 3374331 w 4652485"/>
              <a:gd name="connsiteY4" fmla="*/ 5112616 h 5112616"/>
              <a:gd name="connsiteX5" fmla="*/ 0 w 4652485"/>
              <a:gd name="connsiteY5" fmla="*/ 5112616 h 5112616"/>
              <a:gd name="connsiteX0" fmla="*/ 0 w 4652485"/>
              <a:gd name="connsiteY0" fmla="*/ 0 h 5204056"/>
              <a:gd name="connsiteX1" fmla="*/ 3374331 w 4652485"/>
              <a:gd name="connsiteY1" fmla="*/ 0 h 5204056"/>
              <a:gd name="connsiteX2" fmla="*/ 4652485 w 4652485"/>
              <a:gd name="connsiteY2" fmla="*/ 2556308 h 5204056"/>
              <a:gd name="connsiteX3" fmla="*/ 3374331 w 4652485"/>
              <a:gd name="connsiteY3" fmla="*/ 5112616 h 5204056"/>
              <a:gd name="connsiteX4" fmla="*/ 91440 w 4652485"/>
              <a:gd name="connsiteY4" fmla="*/ 5204056 h 5204056"/>
              <a:gd name="connsiteX0" fmla="*/ 73660 w 4726145"/>
              <a:gd name="connsiteY0" fmla="*/ 0 h 5112616"/>
              <a:gd name="connsiteX1" fmla="*/ 3447991 w 4726145"/>
              <a:gd name="connsiteY1" fmla="*/ 0 h 5112616"/>
              <a:gd name="connsiteX2" fmla="*/ 4726145 w 4726145"/>
              <a:gd name="connsiteY2" fmla="*/ 2556308 h 5112616"/>
              <a:gd name="connsiteX3" fmla="*/ 3447991 w 4726145"/>
              <a:gd name="connsiteY3" fmla="*/ 5112616 h 5112616"/>
              <a:gd name="connsiteX4" fmla="*/ 0 w 4726145"/>
              <a:gd name="connsiteY4" fmla="*/ 5102456 h 5112616"/>
              <a:gd name="connsiteX0" fmla="*/ 35560 w 4688045"/>
              <a:gd name="connsiteY0" fmla="*/ 0 h 5115156"/>
              <a:gd name="connsiteX1" fmla="*/ 3409891 w 4688045"/>
              <a:gd name="connsiteY1" fmla="*/ 0 h 5115156"/>
              <a:gd name="connsiteX2" fmla="*/ 4688045 w 4688045"/>
              <a:gd name="connsiteY2" fmla="*/ 2556308 h 5115156"/>
              <a:gd name="connsiteX3" fmla="*/ 3409891 w 4688045"/>
              <a:gd name="connsiteY3" fmla="*/ 5112616 h 5115156"/>
              <a:gd name="connsiteX4" fmla="*/ 0 w 4688045"/>
              <a:gd name="connsiteY4" fmla="*/ 5115156 h 5115156"/>
              <a:gd name="connsiteX0" fmla="*/ 0 w 5223985"/>
              <a:gd name="connsiteY0" fmla="*/ 0 h 5127856"/>
              <a:gd name="connsiteX1" fmla="*/ 3945831 w 5223985"/>
              <a:gd name="connsiteY1" fmla="*/ 12700 h 5127856"/>
              <a:gd name="connsiteX2" fmla="*/ 5223985 w 5223985"/>
              <a:gd name="connsiteY2" fmla="*/ 2569008 h 5127856"/>
              <a:gd name="connsiteX3" fmla="*/ 3945831 w 5223985"/>
              <a:gd name="connsiteY3" fmla="*/ 5125316 h 5127856"/>
              <a:gd name="connsiteX4" fmla="*/ 535940 w 5223985"/>
              <a:gd name="connsiteY4" fmla="*/ 5127856 h 5127856"/>
              <a:gd name="connsiteX0" fmla="*/ 0 w 5223985"/>
              <a:gd name="connsiteY0" fmla="*/ 0 h 5127856"/>
              <a:gd name="connsiteX1" fmla="*/ 3945831 w 5223985"/>
              <a:gd name="connsiteY1" fmla="*/ 12700 h 5127856"/>
              <a:gd name="connsiteX2" fmla="*/ 5223985 w 5223985"/>
              <a:gd name="connsiteY2" fmla="*/ 2569008 h 5127856"/>
              <a:gd name="connsiteX3" fmla="*/ 3945831 w 5223985"/>
              <a:gd name="connsiteY3" fmla="*/ 5125316 h 5127856"/>
              <a:gd name="connsiteX4" fmla="*/ 15240 w 5223985"/>
              <a:gd name="connsiteY4" fmla="*/ 5127856 h 5127856"/>
              <a:gd name="connsiteX0" fmla="*/ 0 w 5252560"/>
              <a:gd name="connsiteY0" fmla="*/ 6350 h 5115156"/>
              <a:gd name="connsiteX1" fmla="*/ 3974406 w 5252560"/>
              <a:gd name="connsiteY1" fmla="*/ 0 h 5115156"/>
              <a:gd name="connsiteX2" fmla="*/ 5252560 w 5252560"/>
              <a:gd name="connsiteY2" fmla="*/ 2556308 h 5115156"/>
              <a:gd name="connsiteX3" fmla="*/ 3974406 w 5252560"/>
              <a:gd name="connsiteY3" fmla="*/ 5112616 h 5115156"/>
              <a:gd name="connsiteX4" fmla="*/ 43815 w 5252560"/>
              <a:gd name="connsiteY4" fmla="*/ 5115156 h 5115156"/>
              <a:gd name="connsiteX0" fmla="*/ 4390226 w 9642786"/>
              <a:gd name="connsiteY0" fmla="*/ 6350 h 5112616"/>
              <a:gd name="connsiteX1" fmla="*/ 8364632 w 9642786"/>
              <a:gd name="connsiteY1" fmla="*/ 0 h 5112616"/>
              <a:gd name="connsiteX2" fmla="*/ 9642786 w 9642786"/>
              <a:gd name="connsiteY2" fmla="*/ 2556308 h 5112616"/>
              <a:gd name="connsiteX3" fmla="*/ 8364632 w 9642786"/>
              <a:gd name="connsiteY3" fmla="*/ 5112616 h 5112616"/>
              <a:gd name="connsiteX4" fmla="*/ 0 w 9642786"/>
              <a:gd name="connsiteY4" fmla="*/ 5106758 h 5112616"/>
              <a:gd name="connsiteX0" fmla="*/ 0 w 9661335"/>
              <a:gd name="connsiteY0" fmla="*/ 23146 h 5112616"/>
              <a:gd name="connsiteX1" fmla="*/ 8383181 w 9661335"/>
              <a:gd name="connsiteY1" fmla="*/ 0 h 5112616"/>
              <a:gd name="connsiteX2" fmla="*/ 9661335 w 9661335"/>
              <a:gd name="connsiteY2" fmla="*/ 2556308 h 5112616"/>
              <a:gd name="connsiteX3" fmla="*/ 8383181 w 9661335"/>
              <a:gd name="connsiteY3" fmla="*/ 5112616 h 5112616"/>
              <a:gd name="connsiteX4" fmla="*/ 18549 w 9661335"/>
              <a:gd name="connsiteY4" fmla="*/ 5106758 h 5112616"/>
              <a:gd name="connsiteX0" fmla="*/ 95144 w 9756479"/>
              <a:gd name="connsiteY0" fmla="*/ 23146 h 5115156"/>
              <a:gd name="connsiteX1" fmla="*/ 8478325 w 9756479"/>
              <a:gd name="connsiteY1" fmla="*/ 0 h 5115156"/>
              <a:gd name="connsiteX2" fmla="*/ 9756479 w 9756479"/>
              <a:gd name="connsiteY2" fmla="*/ 2556308 h 5115156"/>
              <a:gd name="connsiteX3" fmla="*/ 8478325 w 9756479"/>
              <a:gd name="connsiteY3" fmla="*/ 5112616 h 5115156"/>
              <a:gd name="connsiteX4" fmla="*/ 0 w 9756479"/>
              <a:gd name="connsiteY4" fmla="*/ 5115156 h 5115156"/>
              <a:gd name="connsiteX0" fmla="*/ 0 w 10292965"/>
              <a:gd name="connsiteY0" fmla="*/ 0 h 5117204"/>
              <a:gd name="connsiteX1" fmla="*/ 9014811 w 10292965"/>
              <a:gd name="connsiteY1" fmla="*/ 2048 h 5117204"/>
              <a:gd name="connsiteX2" fmla="*/ 10292965 w 10292965"/>
              <a:gd name="connsiteY2" fmla="*/ 2558356 h 5117204"/>
              <a:gd name="connsiteX3" fmla="*/ 9014811 w 10292965"/>
              <a:gd name="connsiteY3" fmla="*/ 5114664 h 5117204"/>
              <a:gd name="connsiteX4" fmla="*/ 536486 w 10292965"/>
              <a:gd name="connsiteY4" fmla="*/ 5117204 h 5117204"/>
              <a:gd name="connsiteX0" fmla="*/ 0 w 10330863"/>
              <a:gd name="connsiteY0" fmla="*/ 6350 h 5115156"/>
              <a:gd name="connsiteX1" fmla="*/ 9052709 w 10330863"/>
              <a:gd name="connsiteY1" fmla="*/ 0 h 5115156"/>
              <a:gd name="connsiteX2" fmla="*/ 10330863 w 10330863"/>
              <a:gd name="connsiteY2" fmla="*/ 2556308 h 5115156"/>
              <a:gd name="connsiteX3" fmla="*/ 9052709 w 10330863"/>
              <a:gd name="connsiteY3" fmla="*/ 5112616 h 5115156"/>
              <a:gd name="connsiteX4" fmla="*/ 574384 w 10330863"/>
              <a:gd name="connsiteY4" fmla="*/ 5115156 h 5115156"/>
              <a:gd name="connsiteX0" fmla="*/ 0 w 10419291"/>
              <a:gd name="connsiteY0" fmla="*/ 0 h 5117204"/>
              <a:gd name="connsiteX1" fmla="*/ 9141137 w 10419291"/>
              <a:gd name="connsiteY1" fmla="*/ 2048 h 5117204"/>
              <a:gd name="connsiteX2" fmla="*/ 10419291 w 10419291"/>
              <a:gd name="connsiteY2" fmla="*/ 2558356 h 5117204"/>
              <a:gd name="connsiteX3" fmla="*/ 9141137 w 10419291"/>
              <a:gd name="connsiteY3" fmla="*/ 5114664 h 5117204"/>
              <a:gd name="connsiteX4" fmla="*/ 662812 w 10419291"/>
              <a:gd name="connsiteY4" fmla="*/ 5117204 h 5117204"/>
              <a:gd name="connsiteX0" fmla="*/ 0 w 10318230"/>
              <a:gd name="connsiteY0" fmla="*/ 14748 h 5115156"/>
              <a:gd name="connsiteX1" fmla="*/ 9040076 w 10318230"/>
              <a:gd name="connsiteY1" fmla="*/ 0 h 5115156"/>
              <a:gd name="connsiteX2" fmla="*/ 10318230 w 10318230"/>
              <a:gd name="connsiteY2" fmla="*/ 2556308 h 5115156"/>
              <a:gd name="connsiteX3" fmla="*/ 9040076 w 10318230"/>
              <a:gd name="connsiteY3" fmla="*/ 5112616 h 5115156"/>
              <a:gd name="connsiteX4" fmla="*/ 561751 w 10318230"/>
              <a:gd name="connsiteY4" fmla="*/ 5115156 h 5115156"/>
              <a:gd name="connsiteX0" fmla="*/ 0 w 10267700"/>
              <a:gd name="connsiteY0" fmla="*/ 6350 h 5115156"/>
              <a:gd name="connsiteX1" fmla="*/ 8989546 w 10267700"/>
              <a:gd name="connsiteY1" fmla="*/ 0 h 5115156"/>
              <a:gd name="connsiteX2" fmla="*/ 10267700 w 10267700"/>
              <a:gd name="connsiteY2" fmla="*/ 2556308 h 5115156"/>
              <a:gd name="connsiteX3" fmla="*/ 8989546 w 10267700"/>
              <a:gd name="connsiteY3" fmla="*/ 5112616 h 5115156"/>
              <a:gd name="connsiteX4" fmla="*/ 511221 w 10267700"/>
              <a:gd name="connsiteY4" fmla="*/ 5115156 h 5115156"/>
              <a:gd name="connsiteX0" fmla="*/ 0 w 10229802"/>
              <a:gd name="connsiteY0" fmla="*/ 0 h 5117204"/>
              <a:gd name="connsiteX1" fmla="*/ 8951648 w 10229802"/>
              <a:gd name="connsiteY1" fmla="*/ 2048 h 5117204"/>
              <a:gd name="connsiteX2" fmla="*/ 10229802 w 10229802"/>
              <a:gd name="connsiteY2" fmla="*/ 2558356 h 5117204"/>
              <a:gd name="connsiteX3" fmla="*/ 8951648 w 10229802"/>
              <a:gd name="connsiteY3" fmla="*/ 5114664 h 5117204"/>
              <a:gd name="connsiteX4" fmla="*/ 473323 w 10229802"/>
              <a:gd name="connsiteY4" fmla="*/ 5117204 h 5117204"/>
              <a:gd name="connsiteX0" fmla="*/ 0 w 10128741"/>
              <a:gd name="connsiteY0" fmla="*/ 6350 h 5115156"/>
              <a:gd name="connsiteX1" fmla="*/ 8850587 w 10128741"/>
              <a:gd name="connsiteY1" fmla="*/ 0 h 5115156"/>
              <a:gd name="connsiteX2" fmla="*/ 10128741 w 10128741"/>
              <a:gd name="connsiteY2" fmla="*/ 2556308 h 5115156"/>
              <a:gd name="connsiteX3" fmla="*/ 8850587 w 10128741"/>
              <a:gd name="connsiteY3" fmla="*/ 5112616 h 5115156"/>
              <a:gd name="connsiteX4" fmla="*/ 372262 w 10128741"/>
              <a:gd name="connsiteY4" fmla="*/ 5115156 h 5115156"/>
              <a:gd name="connsiteX0" fmla="*/ 0 w 10195853"/>
              <a:gd name="connsiteY0" fmla="*/ 1102 h 5115156"/>
              <a:gd name="connsiteX1" fmla="*/ 8917699 w 10195853"/>
              <a:gd name="connsiteY1" fmla="*/ 0 h 5115156"/>
              <a:gd name="connsiteX2" fmla="*/ 10195853 w 10195853"/>
              <a:gd name="connsiteY2" fmla="*/ 2556308 h 5115156"/>
              <a:gd name="connsiteX3" fmla="*/ 8917699 w 10195853"/>
              <a:gd name="connsiteY3" fmla="*/ 5112616 h 5115156"/>
              <a:gd name="connsiteX4" fmla="*/ 439374 w 10195853"/>
              <a:gd name="connsiteY4" fmla="*/ 5115156 h 5115156"/>
              <a:gd name="connsiteX0" fmla="*/ 0 w 10203749"/>
              <a:gd name="connsiteY0" fmla="*/ 3727 h 5115156"/>
              <a:gd name="connsiteX1" fmla="*/ 8925595 w 10203749"/>
              <a:gd name="connsiteY1" fmla="*/ 0 h 5115156"/>
              <a:gd name="connsiteX2" fmla="*/ 10203749 w 10203749"/>
              <a:gd name="connsiteY2" fmla="*/ 2556308 h 5115156"/>
              <a:gd name="connsiteX3" fmla="*/ 8925595 w 10203749"/>
              <a:gd name="connsiteY3" fmla="*/ 5112616 h 5115156"/>
              <a:gd name="connsiteX4" fmla="*/ 447270 w 10203749"/>
              <a:gd name="connsiteY4" fmla="*/ 5115156 h 5115156"/>
              <a:gd name="connsiteX0" fmla="*/ 33454 w 10237203"/>
              <a:gd name="connsiteY0" fmla="*/ 3727 h 5115156"/>
              <a:gd name="connsiteX1" fmla="*/ 8959049 w 10237203"/>
              <a:gd name="connsiteY1" fmla="*/ 0 h 5115156"/>
              <a:gd name="connsiteX2" fmla="*/ 10237203 w 10237203"/>
              <a:gd name="connsiteY2" fmla="*/ 2556308 h 5115156"/>
              <a:gd name="connsiteX3" fmla="*/ 8959049 w 10237203"/>
              <a:gd name="connsiteY3" fmla="*/ 5112616 h 5115156"/>
              <a:gd name="connsiteX4" fmla="*/ 0 w 10237203"/>
              <a:gd name="connsiteY4" fmla="*/ 5115156 h 511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203" h="5115156">
                <a:moveTo>
                  <a:pt x="33454" y="3727"/>
                </a:moveTo>
                <a:lnTo>
                  <a:pt x="8959049" y="0"/>
                </a:lnTo>
                <a:lnTo>
                  <a:pt x="10237203" y="2556308"/>
                </a:lnTo>
                <a:lnTo>
                  <a:pt x="8959049" y="5112616"/>
                </a:lnTo>
                <a:lnTo>
                  <a:pt x="0" y="5115156"/>
                </a:lnTo>
              </a:path>
            </a:pathLst>
          </a:custGeom>
          <a:solidFill>
            <a:schemeClr val="bg1"/>
          </a:solidFill>
          <a:ln w="12700">
            <a:solidFill>
              <a:srgbClr val="0FA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53258" y="1329156"/>
            <a:ext cx="2344022" cy="406281"/>
          </a:xfrm>
          <a:prstGeom prst="rect">
            <a:avLst/>
          </a:prstGeom>
          <a:solidFill>
            <a:schemeClr val="bg1"/>
          </a:solidFill>
          <a:ln w="12700">
            <a:solidFill>
              <a:srgbClr val="0FA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FA0F0"/>
                </a:solidFill>
                <a:ea typeface="Times New Roman" panose="02020603050405020304" pitchFamily="18" charset="0"/>
              </a:rPr>
              <a:t>Возможности</a:t>
            </a:r>
            <a:endParaRPr lang="ru-RU" sz="2200" dirty="0">
              <a:solidFill>
                <a:srgbClr val="0FA0F0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134" y="2136482"/>
            <a:ext cx="503580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1E3C5A"/>
                </a:solidFill>
              </a:rPr>
              <a:t>Фотофиксация</a:t>
            </a:r>
            <a:r>
              <a:rPr lang="ru-RU" dirty="0" smtClean="0">
                <a:solidFill>
                  <a:srgbClr val="1E3C5A"/>
                </a:solidFill>
              </a:rPr>
              <a:t> </a:t>
            </a:r>
            <a:r>
              <a:rPr lang="ru-RU" dirty="0">
                <a:solidFill>
                  <a:srgbClr val="1E3C5A"/>
                </a:solidFill>
              </a:rPr>
              <a:t>результата работ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Фиксация координат перемещения бригад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Фиксация времени выполнения работ 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Получение заказов в онлайн режиме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E3C5A"/>
                </a:solidFill>
              </a:rPr>
              <a:t>Проведение работ по технологической карте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E3C5A"/>
                </a:solidFill>
              </a:rPr>
              <a:t>Отображение </a:t>
            </a:r>
            <a:r>
              <a:rPr lang="ru-RU" dirty="0">
                <a:solidFill>
                  <a:srgbClr val="1E3C5A"/>
                </a:solidFill>
              </a:rPr>
              <a:t>на карте технических объектов, </a:t>
            </a:r>
            <a:endParaRPr lang="en-US" dirty="0" smtClean="0">
              <a:solidFill>
                <a:srgbClr val="1E3C5A"/>
              </a:solidFill>
            </a:endParaRPr>
          </a:p>
          <a:p>
            <a:pPr>
              <a:lnSpc>
                <a:spcPct val="150000"/>
              </a:lnSpc>
              <a:buClr>
                <a:srgbClr val="0FA0F0"/>
              </a:buClr>
              <a:buSzPct val="75000"/>
            </a:pPr>
            <a:r>
              <a:rPr lang="ru-RU" dirty="0" smtClean="0">
                <a:solidFill>
                  <a:srgbClr val="1E3C5A"/>
                </a:solidFill>
              </a:rPr>
              <a:t>     маршрута</a:t>
            </a:r>
            <a:r>
              <a:rPr lang="ru-RU" dirty="0">
                <a:solidFill>
                  <a:srgbClr val="1E3C5A"/>
                </a:solidFill>
              </a:rPr>
              <a:t>, газовых сетей</a:t>
            </a:r>
          </a:p>
          <a:p>
            <a:pPr marL="285757" indent="-285757">
              <a:lnSpc>
                <a:spcPct val="150000"/>
              </a:lnSpc>
              <a:buClr>
                <a:srgbClr val="0FA0F0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E3C5A"/>
                </a:solidFill>
              </a:rPr>
              <a:t>Минимизация бумажной </a:t>
            </a:r>
            <a:r>
              <a:rPr lang="ru-RU" dirty="0" smtClean="0">
                <a:solidFill>
                  <a:srgbClr val="1E3C5A"/>
                </a:solidFill>
              </a:rPr>
              <a:t>работы</a:t>
            </a:r>
            <a:endParaRPr lang="en-US" dirty="0">
              <a:solidFill>
                <a:srgbClr val="1E3C5A"/>
              </a:solidFill>
            </a:endParaRPr>
          </a:p>
        </p:txBody>
      </p:sp>
      <p:sp>
        <p:nvSpPr>
          <p:cNvPr id="17" name="Шестиугольник 1"/>
          <p:cNvSpPr/>
          <p:nvPr/>
        </p:nvSpPr>
        <p:spPr>
          <a:xfrm>
            <a:off x="5396830" y="2408588"/>
            <a:ext cx="6477397" cy="2865796"/>
          </a:xfrm>
          <a:custGeom>
            <a:avLst/>
            <a:gdLst>
              <a:gd name="connsiteX0" fmla="*/ 0 w 5930640"/>
              <a:gd name="connsiteY0" fmla="*/ 2556309 h 5112618"/>
              <a:gd name="connsiteX1" fmla="*/ 1278155 w 5930640"/>
              <a:gd name="connsiteY1" fmla="*/ 1 h 5112618"/>
              <a:gd name="connsiteX2" fmla="*/ 4652486 w 5930640"/>
              <a:gd name="connsiteY2" fmla="*/ 1 h 5112618"/>
              <a:gd name="connsiteX3" fmla="*/ 5930640 w 5930640"/>
              <a:gd name="connsiteY3" fmla="*/ 2556309 h 5112618"/>
              <a:gd name="connsiteX4" fmla="*/ 4652486 w 5930640"/>
              <a:gd name="connsiteY4" fmla="*/ 5112617 h 5112618"/>
              <a:gd name="connsiteX5" fmla="*/ 1278155 w 5930640"/>
              <a:gd name="connsiteY5" fmla="*/ 5112617 h 5112618"/>
              <a:gd name="connsiteX6" fmla="*/ 0 w 5930640"/>
              <a:gd name="connsiteY6" fmla="*/ 2556309 h 5112618"/>
              <a:gd name="connsiteX0" fmla="*/ 0 w 4652485"/>
              <a:gd name="connsiteY0" fmla="*/ 5112616 h 5112616"/>
              <a:gd name="connsiteX1" fmla="*/ 0 w 4652485"/>
              <a:gd name="connsiteY1" fmla="*/ 0 h 5112616"/>
              <a:gd name="connsiteX2" fmla="*/ 3374331 w 4652485"/>
              <a:gd name="connsiteY2" fmla="*/ 0 h 5112616"/>
              <a:gd name="connsiteX3" fmla="*/ 4652485 w 4652485"/>
              <a:gd name="connsiteY3" fmla="*/ 2556308 h 5112616"/>
              <a:gd name="connsiteX4" fmla="*/ 3374331 w 4652485"/>
              <a:gd name="connsiteY4" fmla="*/ 5112616 h 5112616"/>
              <a:gd name="connsiteX5" fmla="*/ 0 w 4652485"/>
              <a:gd name="connsiteY5" fmla="*/ 5112616 h 5112616"/>
              <a:gd name="connsiteX0" fmla="*/ 253783 w 4906268"/>
              <a:gd name="connsiteY0" fmla="*/ 5112616 h 5112616"/>
              <a:gd name="connsiteX1" fmla="*/ 0 w 4906268"/>
              <a:gd name="connsiteY1" fmla="*/ 928140 h 5112616"/>
              <a:gd name="connsiteX2" fmla="*/ 253783 w 4906268"/>
              <a:gd name="connsiteY2" fmla="*/ 0 h 5112616"/>
              <a:gd name="connsiteX3" fmla="*/ 3628114 w 4906268"/>
              <a:gd name="connsiteY3" fmla="*/ 0 h 5112616"/>
              <a:gd name="connsiteX4" fmla="*/ 4906268 w 4906268"/>
              <a:gd name="connsiteY4" fmla="*/ 2556308 h 5112616"/>
              <a:gd name="connsiteX5" fmla="*/ 3628114 w 4906268"/>
              <a:gd name="connsiteY5" fmla="*/ 5112616 h 5112616"/>
              <a:gd name="connsiteX6" fmla="*/ 253783 w 4906268"/>
              <a:gd name="connsiteY6" fmla="*/ 5112616 h 5112616"/>
              <a:gd name="connsiteX0" fmla="*/ 0 w 4652485"/>
              <a:gd name="connsiteY0" fmla="*/ 5112616 h 5112616"/>
              <a:gd name="connsiteX1" fmla="*/ 0 w 4652485"/>
              <a:gd name="connsiteY1" fmla="*/ 0 h 5112616"/>
              <a:gd name="connsiteX2" fmla="*/ 3374331 w 4652485"/>
              <a:gd name="connsiteY2" fmla="*/ 0 h 5112616"/>
              <a:gd name="connsiteX3" fmla="*/ 4652485 w 4652485"/>
              <a:gd name="connsiteY3" fmla="*/ 2556308 h 5112616"/>
              <a:gd name="connsiteX4" fmla="*/ 3374331 w 4652485"/>
              <a:gd name="connsiteY4" fmla="*/ 5112616 h 5112616"/>
              <a:gd name="connsiteX5" fmla="*/ 0 w 4652485"/>
              <a:gd name="connsiteY5" fmla="*/ 5112616 h 5112616"/>
              <a:gd name="connsiteX0" fmla="*/ 0 w 4652485"/>
              <a:gd name="connsiteY0" fmla="*/ 0 h 5204056"/>
              <a:gd name="connsiteX1" fmla="*/ 3374331 w 4652485"/>
              <a:gd name="connsiteY1" fmla="*/ 0 h 5204056"/>
              <a:gd name="connsiteX2" fmla="*/ 4652485 w 4652485"/>
              <a:gd name="connsiteY2" fmla="*/ 2556308 h 5204056"/>
              <a:gd name="connsiteX3" fmla="*/ 3374331 w 4652485"/>
              <a:gd name="connsiteY3" fmla="*/ 5112616 h 5204056"/>
              <a:gd name="connsiteX4" fmla="*/ 91440 w 4652485"/>
              <a:gd name="connsiteY4" fmla="*/ 5204056 h 5204056"/>
              <a:gd name="connsiteX0" fmla="*/ 73660 w 4726145"/>
              <a:gd name="connsiteY0" fmla="*/ 0 h 5112616"/>
              <a:gd name="connsiteX1" fmla="*/ 3447991 w 4726145"/>
              <a:gd name="connsiteY1" fmla="*/ 0 h 5112616"/>
              <a:gd name="connsiteX2" fmla="*/ 4726145 w 4726145"/>
              <a:gd name="connsiteY2" fmla="*/ 2556308 h 5112616"/>
              <a:gd name="connsiteX3" fmla="*/ 3447991 w 4726145"/>
              <a:gd name="connsiteY3" fmla="*/ 5112616 h 5112616"/>
              <a:gd name="connsiteX4" fmla="*/ 0 w 4726145"/>
              <a:gd name="connsiteY4" fmla="*/ 5102456 h 5112616"/>
              <a:gd name="connsiteX0" fmla="*/ 35560 w 4688045"/>
              <a:gd name="connsiteY0" fmla="*/ 0 h 5115156"/>
              <a:gd name="connsiteX1" fmla="*/ 3409891 w 4688045"/>
              <a:gd name="connsiteY1" fmla="*/ 0 h 5115156"/>
              <a:gd name="connsiteX2" fmla="*/ 4688045 w 4688045"/>
              <a:gd name="connsiteY2" fmla="*/ 2556308 h 5115156"/>
              <a:gd name="connsiteX3" fmla="*/ 3409891 w 4688045"/>
              <a:gd name="connsiteY3" fmla="*/ 5112616 h 5115156"/>
              <a:gd name="connsiteX4" fmla="*/ 0 w 4688045"/>
              <a:gd name="connsiteY4" fmla="*/ 5115156 h 5115156"/>
              <a:gd name="connsiteX0" fmla="*/ 0 w 5223985"/>
              <a:gd name="connsiteY0" fmla="*/ 0 h 5127856"/>
              <a:gd name="connsiteX1" fmla="*/ 3945831 w 5223985"/>
              <a:gd name="connsiteY1" fmla="*/ 12700 h 5127856"/>
              <a:gd name="connsiteX2" fmla="*/ 5223985 w 5223985"/>
              <a:gd name="connsiteY2" fmla="*/ 2569008 h 5127856"/>
              <a:gd name="connsiteX3" fmla="*/ 3945831 w 5223985"/>
              <a:gd name="connsiteY3" fmla="*/ 5125316 h 5127856"/>
              <a:gd name="connsiteX4" fmla="*/ 535940 w 5223985"/>
              <a:gd name="connsiteY4" fmla="*/ 5127856 h 5127856"/>
              <a:gd name="connsiteX0" fmla="*/ 0 w 5223985"/>
              <a:gd name="connsiteY0" fmla="*/ 0 h 5127856"/>
              <a:gd name="connsiteX1" fmla="*/ 3945831 w 5223985"/>
              <a:gd name="connsiteY1" fmla="*/ 12700 h 5127856"/>
              <a:gd name="connsiteX2" fmla="*/ 5223985 w 5223985"/>
              <a:gd name="connsiteY2" fmla="*/ 2569008 h 5127856"/>
              <a:gd name="connsiteX3" fmla="*/ 3945831 w 5223985"/>
              <a:gd name="connsiteY3" fmla="*/ 5125316 h 5127856"/>
              <a:gd name="connsiteX4" fmla="*/ 15240 w 5223985"/>
              <a:gd name="connsiteY4" fmla="*/ 5127856 h 5127856"/>
              <a:gd name="connsiteX0" fmla="*/ 0 w 5252560"/>
              <a:gd name="connsiteY0" fmla="*/ 6350 h 5115156"/>
              <a:gd name="connsiteX1" fmla="*/ 3974406 w 5252560"/>
              <a:gd name="connsiteY1" fmla="*/ 0 h 5115156"/>
              <a:gd name="connsiteX2" fmla="*/ 5252560 w 5252560"/>
              <a:gd name="connsiteY2" fmla="*/ 2556308 h 5115156"/>
              <a:gd name="connsiteX3" fmla="*/ 3974406 w 5252560"/>
              <a:gd name="connsiteY3" fmla="*/ 5112616 h 5115156"/>
              <a:gd name="connsiteX4" fmla="*/ 43815 w 5252560"/>
              <a:gd name="connsiteY4" fmla="*/ 5115156 h 5115156"/>
              <a:gd name="connsiteX0" fmla="*/ 4390226 w 9642786"/>
              <a:gd name="connsiteY0" fmla="*/ 6350 h 5112616"/>
              <a:gd name="connsiteX1" fmla="*/ 8364632 w 9642786"/>
              <a:gd name="connsiteY1" fmla="*/ 0 h 5112616"/>
              <a:gd name="connsiteX2" fmla="*/ 9642786 w 9642786"/>
              <a:gd name="connsiteY2" fmla="*/ 2556308 h 5112616"/>
              <a:gd name="connsiteX3" fmla="*/ 8364632 w 9642786"/>
              <a:gd name="connsiteY3" fmla="*/ 5112616 h 5112616"/>
              <a:gd name="connsiteX4" fmla="*/ 0 w 9642786"/>
              <a:gd name="connsiteY4" fmla="*/ 5106758 h 5112616"/>
              <a:gd name="connsiteX0" fmla="*/ 0 w 9661335"/>
              <a:gd name="connsiteY0" fmla="*/ 23146 h 5112616"/>
              <a:gd name="connsiteX1" fmla="*/ 8383181 w 9661335"/>
              <a:gd name="connsiteY1" fmla="*/ 0 h 5112616"/>
              <a:gd name="connsiteX2" fmla="*/ 9661335 w 9661335"/>
              <a:gd name="connsiteY2" fmla="*/ 2556308 h 5112616"/>
              <a:gd name="connsiteX3" fmla="*/ 8383181 w 9661335"/>
              <a:gd name="connsiteY3" fmla="*/ 5112616 h 5112616"/>
              <a:gd name="connsiteX4" fmla="*/ 18549 w 9661335"/>
              <a:gd name="connsiteY4" fmla="*/ 5106758 h 5112616"/>
              <a:gd name="connsiteX0" fmla="*/ 95144 w 9756479"/>
              <a:gd name="connsiteY0" fmla="*/ 23146 h 5115156"/>
              <a:gd name="connsiteX1" fmla="*/ 8478325 w 9756479"/>
              <a:gd name="connsiteY1" fmla="*/ 0 h 5115156"/>
              <a:gd name="connsiteX2" fmla="*/ 9756479 w 9756479"/>
              <a:gd name="connsiteY2" fmla="*/ 2556308 h 5115156"/>
              <a:gd name="connsiteX3" fmla="*/ 8478325 w 9756479"/>
              <a:gd name="connsiteY3" fmla="*/ 5112616 h 5115156"/>
              <a:gd name="connsiteX4" fmla="*/ 0 w 9756479"/>
              <a:gd name="connsiteY4" fmla="*/ 5115156 h 5115156"/>
              <a:gd name="connsiteX0" fmla="*/ 0 w 10292965"/>
              <a:gd name="connsiteY0" fmla="*/ 0 h 5117204"/>
              <a:gd name="connsiteX1" fmla="*/ 9014811 w 10292965"/>
              <a:gd name="connsiteY1" fmla="*/ 2048 h 5117204"/>
              <a:gd name="connsiteX2" fmla="*/ 10292965 w 10292965"/>
              <a:gd name="connsiteY2" fmla="*/ 2558356 h 5117204"/>
              <a:gd name="connsiteX3" fmla="*/ 9014811 w 10292965"/>
              <a:gd name="connsiteY3" fmla="*/ 5114664 h 5117204"/>
              <a:gd name="connsiteX4" fmla="*/ 536486 w 10292965"/>
              <a:gd name="connsiteY4" fmla="*/ 5117204 h 5117204"/>
              <a:gd name="connsiteX0" fmla="*/ 0 w 10330863"/>
              <a:gd name="connsiteY0" fmla="*/ 6350 h 5115156"/>
              <a:gd name="connsiteX1" fmla="*/ 9052709 w 10330863"/>
              <a:gd name="connsiteY1" fmla="*/ 0 h 5115156"/>
              <a:gd name="connsiteX2" fmla="*/ 10330863 w 10330863"/>
              <a:gd name="connsiteY2" fmla="*/ 2556308 h 5115156"/>
              <a:gd name="connsiteX3" fmla="*/ 9052709 w 10330863"/>
              <a:gd name="connsiteY3" fmla="*/ 5112616 h 5115156"/>
              <a:gd name="connsiteX4" fmla="*/ 574384 w 10330863"/>
              <a:gd name="connsiteY4" fmla="*/ 5115156 h 5115156"/>
              <a:gd name="connsiteX0" fmla="*/ 0 w 10419291"/>
              <a:gd name="connsiteY0" fmla="*/ 0 h 5117204"/>
              <a:gd name="connsiteX1" fmla="*/ 9141137 w 10419291"/>
              <a:gd name="connsiteY1" fmla="*/ 2048 h 5117204"/>
              <a:gd name="connsiteX2" fmla="*/ 10419291 w 10419291"/>
              <a:gd name="connsiteY2" fmla="*/ 2558356 h 5117204"/>
              <a:gd name="connsiteX3" fmla="*/ 9141137 w 10419291"/>
              <a:gd name="connsiteY3" fmla="*/ 5114664 h 5117204"/>
              <a:gd name="connsiteX4" fmla="*/ 662812 w 10419291"/>
              <a:gd name="connsiteY4" fmla="*/ 5117204 h 5117204"/>
              <a:gd name="connsiteX0" fmla="*/ 0 w 10318230"/>
              <a:gd name="connsiteY0" fmla="*/ 14748 h 5115156"/>
              <a:gd name="connsiteX1" fmla="*/ 9040076 w 10318230"/>
              <a:gd name="connsiteY1" fmla="*/ 0 h 5115156"/>
              <a:gd name="connsiteX2" fmla="*/ 10318230 w 10318230"/>
              <a:gd name="connsiteY2" fmla="*/ 2556308 h 5115156"/>
              <a:gd name="connsiteX3" fmla="*/ 9040076 w 10318230"/>
              <a:gd name="connsiteY3" fmla="*/ 5112616 h 5115156"/>
              <a:gd name="connsiteX4" fmla="*/ 561751 w 10318230"/>
              <a:gd name="connsiteY4" fmla="*/ 5115156 h 5115156"/>
              <a:gd name="connsiteX0" fmla="*/ 0 w 10267700"/>
              <a:gd name="connsiteY0" fmla="*/ 6350 h 5115156"/>
              <a:gd name="connsiteX1" fmla="*/ 8989546 w 10267700"/>
              <a:gd name="connsiteY1" fmla="*/ 0 h 5115156"/>
              <a:gd name="connsiteX2" fmla="*/ 10267700 w 10267700"/>
              <a:gd name="connsiteY2" fmla="*/ 2556308 h 5115156"/>
              <a:gd name="connsiteX3" fmla="*/ 8989546 w 10267700"/>
              <a:gd name="connsiteY3" fmla="*/ 5112616 h 5115156"/>
              <a:gd name="connsiteX4" fmla="*/ 511221 w 10267700"/>
              <a:gd name="connsiteY4" fmla="*/ 5115156 h 5115156"/>
              <a:gd name="connsiteX0" fmla="*/ 0 w 10229802"/>
              <a:gd name="connsiteY0" fmla="*/ 0 h 5117204"/>
              <a:gd name="connsiteX1" fmla="*/ 8951648 w 10229802"/>
              <a:gd name="connsiteY1" fmla="*/ 2048 h 5117204"/>
              <a:gd name="connsiteX2" fmla="*/ 10229802 w 10229802"/>
              <a:gd name="connsiteY2" fmla="*/ 2558356 h 5117204"/>
              <a:gd name="connsiteX3" fmla="*/ 8951648 w 10229802"/>
              <a:gd name="connsiteY3" fmla="*/ 5114664 h 5117204"/>
              <a:gd name="connsiteX4" fmla="*/ 473323 w 10229802"/>
              <a:gd name="connsiteY4" fmla="*/ 5117204 h 5117204"/>
              <a:gd name="connsiteX0" fmla="*/ 0 w 10128741"/>
              <a:gd name="connsiteY0" fmla="*/ 6350 h 5115156"/>
              <a:gd name="connsiteX1" fmla="*/ 8850587 w 10128741"/>
              <a:gd name="connsiteY1" fmla="*/ 0 h 5115156"/>
              <a:gd name="connsiteX2" fmla="*/ 10128741 w 10128741"/>
              <a:gd name="connsiteY2" fmla="*/ 2556308 h 5115156"/>
              <a:gd name="connsiteX3" fmla="*/ 8850587 w 10128741"/>
              <a:gd name="connsiteY3" fmla="*/ 5112616 h 5115156"/>
              <a:gd name="connsiteX4" fmla="*/ 372262 w 10128741"/>
              <a:gd name="connsiteY4" fmla="*/ 5115156 h 5115156"/>
              <a:gd name="connsiteX0" fmla="*/ 0 w 10195853"/>
              <a:gd name="connsiteY0" fmla="*/ 1102 h 5115156"/>
              <a:gd name="connsiteX1" fmla="*/ 8917699 w 10195853"/>
              <a:gd name="connsiteY1" fmla="*/ 0 h 5115156"/>
              <a:gd name="connsiteX2" fmla="*/ 10195853 w 10195853"/>
              <a:gd name="connsiteY2" fmla="*/ 2556308 h 5115156"/>
              <a:gd name="connsiteX3" fmla="*/ 8917699 w 10195853"/>
              <a:gd name="connsiteY3" fmla="*/ 5112616 h 5115156"/>
              <a:gd name="connsiteX4" fmla="*/ 439374 w 10195853"/>
              <a:gd name="connsiteY4" fmla="*/ 5115156 h 5115156"/>
              <a:gd name="connsiteX0" fmla="*/ 0 w 10203749"/>
              <a:gd name="connsiteY0" fmla="*/ 3727 h 5115156"/>
              <a:gd name="connsiteX1" fmla="*/ 8925595 w 10203749"/>
              <a:gd name="connsiteY1" fmla="*/ 0 h 5115156"/>
              <a:gd name="connsiteX2" fmla="*/ 10203749 w 10203749"/>
              <a:gd name="connsiteY2" fmla="*/ 2556308 h 5115156"/>
              <a:gd name="connsiteX3" fmla="*/ 8925595 w 10203749"/>
              <a:gd name="connsiteY3" fmla="*/ 5112616 h 5115156"/>
              <a:gd name="connsiteX4" fmla="*/ 447270 w 10203749"/>
              <a:gd name="connsiteY4" fmla="*/ 5115156 h 5115156"/>
              <a:gd name="connsiteX0" fmla="*/ 33454 w 10237203"/>
              <a:gd name="connsiteY0" fmla="*/ 3727 h 5115156"/>
              <a:gd name="connsiteX1" fmla="*/ 8959049 w 10237203"/>
              <a:gd name="connsiteY1" fmla="*/ 0 h 5115156"/>
              <a:gd name="connsiteX2" fmla="*/ 10237203 w 10237203"/>
              <a:gd name="connsiteY2" fmla="*/ 2556308 h 5115156"/>
              <a:gd name="connsiteX3" fmla="*/ 8959049 w 10237203"/>
              <a:gd name="connsiteY3" fmla="*/ 5112616 h 5115156"/>
              <a:gd name="connsiteX4" fmla="*/ 0 w 10237203"/>
              <a:gd name="connsiteY4" fmla="*/ 5115156 h 5115156"/>
              <a:gd name="connsiteX0" fmla="*/ 0 w 20409774"/>
              <a:gd name="connsiteY0" fmla="*/ 20720 h 5115156"/>
              <a:gd name="connsiteX1" fmla="*/ 19131620 w 20409774"/>
              <a:gd name="connsiteY1" fmla="*/ 0 h 5115156"/>
              <a:gd name="connsiteX2" fmla="*/ 20409774 w 20409774"/>
              <a:gd name="connsiteY2" fmla="*/ 2556308 h 5115156"/>
              <a:gd name="connsiteX3" fmla="*/ 19131620 w 20409774"/>
              <a:gd name="connsiteY3" fmla="*/ 5112616 h 5115156"/>
              <a:gd name="connsiteX4" fmla="*/ 10172571 w 20409774"/>
              <a:gd name="connsiteY4" fmla="*/ 5115156 h 5115156"/>
              <a:gd name="connsiteX0" fmla="*/ 0 w 20409774"/>
              <a:gd name="connsiteY0" fmla="*/ 20720 h 5115156"/>
              <a:gd name="connsiteX1" fmla="*/ 19131620 w 20409774"/>
              <a:gd name="connsiteY1" fmla="*/ 0 h 5115156"/>
              <a:gd name="connsiteX2" fmla="*/ 20409774 w 20409774"/>
              <a:gd name="connsiteY2" fmla="*/ 2556308 h 5115156"/>
              <a:gd name="connsiteX3" fmla="*/ 19131620 w 20409774"/>
              <a:gd name="connsiteY3" fmla="*/ 5112616 h 5115156"/>
              <a:gd name="connsiteX4" fmla="*/ 265842 w 20409774"/>
              <a:gd name="connsiteY4" fmla="*/ 5115156 h 5115156"/>
              <a:gd name="connsiteX0" fmla="*/ 0 w 20409774"/>
              <a:gd name="connsiteY0" fmla="*/ 20720 h 5115156"/>
              <a:gd name="connsiteX1" fmla="*/ 19131620 w 20409774"/>
              <a:gd name="connsiteY1" fmla="*/ 0 h 5115156"/>
              <a:gd name="connsiteX2" fmla="*/ 20409774 w 20409774"/>
              <a:gd name="connsiteY2" fmla="*/ 2556308 h 5115156"/>
              <a:gd name="connsiteX3" fmla="*/ 19131620 w 20409774"/>
              <a:gd name="connsiteY3" fmla="*/ 5112616 h 5115156"/>
              <a:gd name="connsiteX4" fmla="*/ 176053 w 20409774"/>
              <a:gd name="connsiteY4" fmla="*/ 5115156 h 5115156"/>
              <a:gd name="connsiteX0" fmla="*/ 0 w 20409774"/>
              <a:gd name="connsiteY0" fmla="*/ 20720 h 5112616"/>
              <a:gd name="connsiteX1" fmla="*/ 19131620 w 20409774"/>
              <a:gd name="connsiteY1" fmla="*/ 0 h 5112616"/>
              <a:gd name="connsiteX2" fmla="*/ 20409774 w 20409774"/>
              <a:gd name="connsiteY2" fmla="*/ 2556308 h 5112616"/>
              <a:gd name="connsiteX3" fmla="*/ 19131620 w 20409774"/>
              <a:gd name="connsiteY3" fmla="*/ 5112616 h 5112616"/>
              <a:gd name="connsiteX4" fmla="*/ 56334 w 20409774"/>
              <a:gd name="connsiteY4" fmla="*/ 5103828 h 5112616"/>
              <a:gd name="connsiteX0" fmla="*/ 33455 w 20353440"/>
              <a:gd name="connsiteY0" fmla="*/ 20720 h 5112616"/>
              <a:gd name="connsiteX1" fmla="*/ 19075286 w 20353440"/>
              <a:gd name="connsiteY1" fmla="*/ 0 h 5112616"/>
              <a:gd name="connsiteX2" fmla="*/ 20353440 w 20353440"/>
              <a:gd name="connsiteY2" fmla="*/ 2556308 h 5112616"/>
              <a:gd name="connsiteX3" fmla="*/ 19075286 w 20353440"/>
              <a:gd name="connsiteY3" fmla="*/ 5112616 h 5112616"/>
              <a:gd name="connsiteX4" fmla="*/ 0 w 20353440"/>
              <a:gd name="connsiteY4" fmla="*/ 5103828 h 511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3440" h="5112616">
                <a:moveTo>
                  <a:pt x="33455" y="20720"/>
                </a:moveTo>
                <a:lnTo>
                  <a:pt x="19075286" y="0"/>
                </a:lnTo>
                <a:lnTo>
                  <a:pt x="20353440" y="2556308"/>
                </a:lnTo>
                <a:lnTo>
                  <a:pt x="19075286" y="5112616"/>
                </a:lnTo>
                <a:lnTo>
                  <a:pt x="0" y="5103828"/>
                </a:lnTo>
              </a:path>
            </a:pathLst>
          </a:custGeom>
          <a:noFill/>
          <a:ln w="12700">
            <a:solidFill>
              <a:srgbClr val="0FA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54553" y="2205447"/>
            <a:ext cx="2344022" cy="406281"/>
          </a:xfrm>
          <a:prstGeom prst="rect">
            <a:avLst/>
          </a:prstGeom>
          <a:solidFill>
            <a:schemeClr val="bg1"/>
          </a:solidFill>
          <a:ln w="12700">
            <a:solidFill>
              <a:srgbClr val="0FA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FA0F0"/>
                </a:solidFill>
                <a:ea typeface="Times New Roman" panose="02020603050405020304" pitchFamily="18" charset="0"/>
              </a:rPr>
              <a:t>Эффекты</a:t>
            </a:r>
          </a:p>
        </p:txBody>
      </p:sp>
    </p:spTree>
    <p:extLst>
      <p:ext uri="{BB962C8B-B14F-4D97-AF65-F5344CB8AC3E}">
        <p14:creationId xmlns:p14="http://schemas.microsoft.com/office/powerpoint/2010/main" val="23729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5D2A080A67C8641A91AE550F7CC4A3A" ma:contentTypeVersion="0" ma:contentTypeDescription="Создание документа." ma:contentTypeScope="" ma:versionID="5a516a5d91554ab32956bab74d5a1d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2EB12D-8503-4952-AF11-4ED4DF782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491537-4EEF-42D3-BDB2-CDFBA893DB6F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54AE90-813B-45E5-8F10-58C0E36F2D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7143</TotalTime>
  <Words>1602</Words>
  <Application>Microsoft Office PowerPoint</Application>
  <PresentationFormat>Широкоэкранный</PresentationFormat>
  <Paragraphs>201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Wingdings</vt:lpstr>
      <vt:lpstr>Wingdings 3</vt:lpstr>
      <vt:lpstr>АНТ</vt:lpstr>
      <vt:lpstr>Мобильное решение ТОиР</vt:lpstr>
      <vt:lpstr>Содержание</vt:lpstr>
      <vt:lpstr>МТОиР. Назначение системы</vt:lpstr>
      <vt:lpstr>МТОиР. Интеграция со смежными системами</vt:lpstr>
      <vt:lpstr>МТОиР. Основной функционал</vt:lpstr>
      <vt:lpstr>МТОиР. Дополнительный функционал </vt:lpstr>
      <vt:lpstr>МТОиР. Режим работы для обходчиков</vt:lpstr>
      <vt:lpstr>МПБ. Web-приложение для мониторинга перемещения бригад</vt:lpstr>
      <vt:lpstr>Возможности и эффекты МТОиР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 ТОиР (мТОиР) от АНТ-Цифровые Сервисы </dc:title>
  <dc:creator>SaprykinAV@dgtserv.ru</dc:creator>
  <cp:keywords>ТОиР, мТОиР, Техническое обслуживание и ремонт, мобильное приложение</cp:keywords>
  <cp:lastModifiedBy>Сапрыкин Артём Владимирович</cp:lastModifiedBy>
  <cp:revision>508</cp:revision>
  <cp:lastPrinted>2018-11-26T11:22:30Z</cp:lastPrinted>
  <dcterms:modified xsi:type="dcterms:W3CDTF">2020-11-17T06:44:43Z</dcterms:modified>
  <cp:category>ТОиР, мТОиР, Техническое обслуживание и ремонт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0x01010085D2A080A67C8641A91AE550F7CC4A3A</vt:lpwstr>
  </property>
</Properties>
</file>